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5" r:id="rId3"/>
    <p:sldId id="283" r:id="rId4"/>
    <p:sldId id="277" r:id="rId5"/>
    <p:sldId id="280" r:id="rId6"/>
    <p:sldId id="281" r:id="rId7"/>
    <p:sldId id="282" r:id="rId8"/>
    <p:sldId id="287" r:id="rId9"/>
    <p:sldId id="279" r:id="rId10"/>
    <p:sldId id="258" r:id="rId11"/>
    <p:sldId id="259" r:id="rId12"/>
    <p:sldId id="260" r:id="rId13"/>
    <p:sldId id="262" r:id="rId14"/>
    <p:sldId id="264" r:id="rId15"/>
    <p:sldId id="263" r:id="rId16"/>
    <p:sldId id="265" r:id="rId17"/>
    <p:sldId id="275" r:id="rId18"/>
    <p:sldId id="274" r:id="rId19"/>
    <p:sldId id="266" r:id="rId20"/>
    <p:sldId id="267" r:id="rId21"/>
    <p:sldId id="268" r:id="rId22"/>
    <p:sldId id="269" r:id="rId23"/>
    <p:sldId id="270" r:id="rId24"/>
    <p:sldId id="271" r:id="rId25"/>
    <p:sldId id="286" r:id="rId26"/>
    <p:sldId id="288" r:id="rId27"/>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E4755EF-D8B4-4BAD-8A81-EC719A1A70B2}" type="datetimeFigureOut">
              <a:rPr lang="en-US" smtClean="0"/>
              <a:pPr/>
              <a:t>1/18/2020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9AACC3-8631-4121-BE0F-A0244AE7749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AACC3-8631-4121-BE0F-A0244AE774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AACC3-8631-4121-BE0F-A0244AE774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9AACC3-8631-4121-BE0F-A0244AE774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E4755EF-D8B4-4BAD-8A81-EC719A1A70B2}" type="datetimeFigureOut">
              <a:rPr lang="en-US" smtClean="0"/>
              <a:pPr/>
              <a:t>1/18/2020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9AACC3-8631-4121-BE0F-A0244AE7749C}"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89AACC3-8631-4121-BE0F-A0244AE7749C}"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89AACC3-8631-4121-BE0F-A0244AE774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9AACC3-8631-4121-BE0F-A0244AE7749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4755EF-D8B4-4BAD-8A81-EC719A1A70B2}" type="datetimeFigureOut">
              <a:rPr lang="en-US" smtClean="0"/>
              <a:pPr/>
              <a:t>1/18/2020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9AACC3-8631-4121-BE0F-A0244AE774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E4755EF-D8B4-4BAD-8A81-EC719A1A70B2}" type="datetimeFigureOut">
              <a:rPr lang="en-US" smtClean="0"/>
              <a:pPr/>
              <a:t>1/18/2020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9AACC3-8631-4121-BE0F-A0244AE7749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E4755EF-D8B4-4BAD-8A81-EC719A1A70B2}" type="datetimeFigureOut">
              <a:rPr lang="en-US" smtClean="0"/>
              <a:pPr/>
              <a:t>1/18/2020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9AACC3-8631-4121-BE0F-A0244AE7749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E4755EF-D8B4-4BAD-8A81-EC719A1A70B2}" type="datetimeFigureOut">
              <a:rPr lang="en-US" smtClean="0"/>
              <a:pPr/>
              <a:t>1/18/2020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89AACC3-8631-4121-BE0F-A0244AE7749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youtube/FQK0ZuF1Nms"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lmFVtiNCJk"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2514600"/>
          </a:xfrm>
        </p:spPr>
        <p:txBody>
          <a:bodyPr>
            <a:noAutofit/>
          </a:bodyPr>
          <a:lstStyle/>
          <a:p>
            <a:pPr algn="ctr"/>
            <a:r>
              <a:rPr lang="en-US" sz="3200" b="1" dirty="0" smtClean="0"/>
              <a:t>Sensitization Workshop </a:t>
            </a:r>
            <a:br>
              <a:rPr lang="en-US" sz="3200" b="1" dirty="0" smtClean="0"/>
            </a:br>
            <a:r>
              <a:rPr lang="en-US" sz="3200" b="1" dirty="0" smtClean="0"/>
              <a:t>on SDG to District Line Department</a:t>
            </a:r>
            <a:br>
              <a:rPr lang="en-US" sz="3200" b="1" dirty="0" smtClean="0"/>
            </a:br>
            <a:r>
              <a:rPr lang="en-US" sz="3600" b="1" dirty="0" smtClean="0"/>
              <a:t/>
            </a:r>
            <a:br>
              <a:rPr lang="en-US" sz="3600" b="1" dirty="0" smtClean="0"/>
            </a:br>
            <a:r>
              <a:rPr lang="en-US" sz="2800" b="1" dirty="0" smtClean="0"/>
              <a:t>TOPIC: Concept &amp; overview of SDGs in Mizoram and Localization of SDG</a:t>
            </a:r>
            <a:endParaRPr lang="en-US" sz="2800" dirty="0"/>
          </a:p>
        </p:txBody>
      </p:sp>
      <p:pic>
        <p:nvPicPr>
          <p:cNvPr id="4" name="Picture 3" descr="SDGs Goals.jpg"/>
          <p:cNvPicPr>
            <a:picLocks noChangeAspect="1"/>
          </p:cNvPicPr>
          <p:nvPr/>
        </p:nvPicPr>
        <p:blipFill>
          <a:blip r:embed="rId2"/>
          <a:stretch>
            <a:fillRect/>
          </a:stretch>
        </p:blipFill>
        <p:spPr>
          <a:xfrm>
            <a:off x="3505200" y="3429000"/>
            <a:ext cx="2661187" cy="2672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4000" b="1" dirty="0" smtClean="0">
                <a:latin typeface="+mn-lt"/>
              </a:rPr>
              <a:t>SDG IN MIZORAM</a:t>
            </a:r>
            <a:endParaRPr lang="en-US" sz="4000" b="1" dirty="0">
              <a:latin typeface="+mn-lt"/>
            </a:endParaRPr>
          </a:p>
        </p:txBody>
      </p:sp>
      <p:sp>
        <p:nvSpPr>
          <p:cNvPr id="3" name="Content Placeholder 2"/>
          <p:cNvSpPr>
            <a:spLocks noGrp="1"/>
          </p:cNvSpPr>
          <p:nvPr>
            <p:ph idx="1"/>
          </p:nvPr>
        </p:nvSpPr>
        <p:spPr>
          <a:xfrm>
            <a:off x="457200" y="1524000"/>
            <a:ext cx="8229600" cy="4526280"/>
          </a:xfrm>
        </p:spPr>
        <p:txBody>
          <a:bodyPr>
            <a:normAutofit/>
          </a:bodyPr>
          <a:lstStyle/>
          <a:p>
            <a:pPr algn="just"/>
            <a:r>
              <a:rPr lang="en-US" dirty="0" smtClean="0">
                <a:cs typeface="Times New Roman" pitchFamily="18" charset="0"/>
              </a:rPr>
              <a:t>Planning &amp; </a:t>
            </a:r>
            <a:r>
              <a:rPr lang="en-US" dirty="0" err="1" smtClean="0">
                <a:cs typeface="Times New Roman" pitchFamily="18" charset="0"/>
              </a:rPr>
              <a:t>Programme</a:t>
            </a:r>
            <a:r>
              <a:rPr lang="en-US" dirty="0" smtClean="0">
                <a:cs typeface="Times New Roman" pitchFamily="18" charset="0"/>
              </a:rPr>
              <a:t> Implementation Department is the Nodal Department for implementation of SDGs in Mizoram.</a:t>
            </a:r>
          </a:p>
          <a:p>
            <a:pPr algn="just">
              <a:buNone/>
            </a:pPr>
            <a:endParaRPr lang="en-US" dirty="0" smtClean="0">
              <a:cs typeface="Times New Roman" pitchFamily="18" charset="0"/>
            </a:endParaRPr>
          </a:p>
          <a:p>
            <a:pPr algn="just"/>
            <a:r>
              <a:rPr lang="en-US" dirty="0" smtClean="0">
                <a:cs typeface="Times New Roman" pitchFamily="18" charset="0"/>
              </a:rPr>
              <a:t>The Mizoram Vision 2030 aiming to achieve ‘Inclusive and Sustainable Development towards shared prosperity’. </a:t>
            </a:r>
          </a:p>
          <a:p>
            <a:pPr>
              <a:buNone/>
            </a:pPr>
            <a:endParaRPr lang="en-US"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400" b="1" dirty="0" smtClean="0">
                <a:latin typeface="+mn-lt"/>
              </a:rPr>
              <a:t>The following committees and Cell has been constituted to coordinate SDGs implementation and Monitoring of SDG in the State:</a:t>
            </a:r>
            <a:endParaRPr lang="en-US" sz="2800" b="1" dirty="0" smtClean="0">
              <a:latin typeface="+mn-lt"/>
            </a:endParaRPr>
          </a:p>
        </p:txBody>
      </p:sp>
      <p:sp>
        <p:nvSpPr>
          <p:cNvPr id="3" name="Content Placeholder 2"/>
          <p:cNvSpPr>
            <a:spLocks noGrp="1"/>
          </p:cNvSpPr>
          <p:nvPr>
            <p:ph idx="1"/>
          </p:nvPr>
        </p:nvSpPr>
        <p:spPr>
          <a:xfrm>
            <a:off x="228600" y="1676400"/>
            <a:ext cx="8382000" cy="4953000"/>
          </a:xfrm>
        </p:spPr>
        <p:txBody>
          <a:bodyPr>
            <a:noAutofit/>
          </a:bodyPr>
          <a:lstStyle/>
          <a:p>
            <a:pPr lvl="0" algn="just"/>
            <a:r>
              <a:rPr lang="en-US" sz="2400" b="1" u="sng" dirty="0" smtClean="0"/>
              <a:t>1. High Level Monitoring Committee:</a:t>
            </a:r>
          </a:p>
          <a:p>
            <a:pPr lvl="0" algn="just">
              <a:buNone/>
            </a:pPr>
            <a:endParaRPr lang="en-US" sz="2400" u="sng" dirty="0" smtClean="0"/>
          </a:p>
          <a:p>
            <a:pPr algn="just">
              <a:buNone/>
            </a:pPr>
            <a:r>
              <a:rPr lang="en-US" sz="2200" dirty="0" smtClean="0"/>
              <a:t>    The Committee is set up under the Chairmanship of Chief Secretary, Government of Mizoram with Planning Secretary as Member Secretary. </a:t>
            </a:r>
          </a:p>
          <a:p>
            <a:pPr algn="just">
              <a:buNone/>
            </a:pPr>
            <a:r>
              <a:rPr lang="en-US" sz="2200" dirty="0" smtClean="0">
                <a:cs typeface="Times New Roman" pitchFamily="18" charset="0"/>
              </a:rPr>
              <a:t>     </a:t>
            </a:r>
          </a:p>
          <a:p>
            <a:pPr algn="just">
              <a:buNone/>
            </a:pPr>
            <a:r>
              <a:rPr lang="en-US" sz="2200" dirty="0" smtClean="0">
                <a:cs typeface="Times New Roman" pitchFamily="18" charset="0"/>
              </a:rPr>
              <a:t>     Members are Secretaries of GAD, Finance, Health &amp; Family Welfare, Rural Development, Urban Development &amp; Poverty Alleviation, School Education, PHE and Social Welfare Departments.</a:t>
            </a:r>
          </a:p>
          <a:p>
            <a:pPr algn="just">
              <a:buNone/>
            </a:pPr>
            <a:endParaRPr lang="en-US" sz="2200" dirty="0" smtClean="0"/>
          </a:p>
          <a:p>
            <a:pPr marL="292100" lvl="1" indent="-292100" algn="just">
              <a:spcBef>
                <a:spcPts val="0"/>
              </a:spcBef>
              <a:buClr>
                <a:schemeClr val="accent1"/>
              </a:buClr>
              <a:buSzPct val="70000"/>
              <a:buNone/>
            </a:pPr>
            <a:r>
              <a:rPr lang="en-US" sz="2900" dirty="0" smtClean="0">
                <a:cs typeface="Times New Roman" pitchFamily="18" charset="0"/>
              </a:rPr>
              <a:t>   </a:t>
            </a:r>
            <a:r>
              <a:rPr lang="en-US" sz="2200" dirty="0" smtClean="0">
                <a:cs typeface="Times New Roman" pitchFamily="18" charset="0"/>
              </a:rPr>
              <a:t>The Committee is constituted to review progress and to suggest corrective measures while monitoring the progress of implementation of SDGs in the State.</a:t>
            </a:r>
          </a:p>
          <a:p>
            <a:pPr algn="just">
              <a:buNone/>
            </a:pPr>
            <a:endParaRPr lang="en-US" sz="2200" dirty="0" smtClean="0"/>
          </a:p>
          <a:p>
            <a:pPr algn="just">
              <a:buNone/>
            </a:pPr>
            <a:endParaRPr lang="en-US" sz="2200" dirty="0" smtClean="0"/>
          </a:p>
          <a:p>
            <a:pPr algn="just">
              <a:buNone/>
            </a:pPr>
            <a:endParaRPr lang="en-US" sz="2200" dirty="0" smtClean="0"/>
          </a:p>
          <a:p>
            <a:pPr algn="just">
              <a:buNone/>
            </a:pPr>
            <a:endParaRPr lang="en-US" sz="2200" dirty="0" smtClean="0"/>
          </a:p>
          <a:p>
            <a:pPr algn="just">
              <a:buNone/>
            </a:pPr>
            <a:endParaRPr lang="en-US" sz="2400" dirty="0" smtClean="0"/>
          </a:p>
          <a:p>
            <a:pPr algn="just">
              <a:buNone/>
            </a:pPr>
            <a:endParaRPr lang="en-US" dirty="0" smtClean="0"/>
          </a:p>
          <a:p>
            <a:pPr>
              <a:buNone/>
            </a:pPr>
            <a:endParaRPr lang="en-US" dirty="0"/>
          </a:p>
        </p:txBody>
      </p:sp>
      <p:pic>
        <p:nvPicPr>
          <p:cNvPr id="4" name="Picture 3" descr="SDGs Goals.jpg"/>
          <p:cNvPicPr>
            <a:picLocks noChangeAspect="1"/>
          </p:cNvPicPr>
          <p:nvPr/>
        </p:nvPicPr>
        <p:blipFill>
          <a:blip r:embed="rId2" cstate="print"/>
          <a:stretch>
            <a:fillRect/>
          </a:stretch>
        </p:blipFill>
        <p:spPr>
          <a:xfrm>
            <a:off x="8534400" y="6248400"/>
            <a:ext cx="380999" cy="3809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Cont..</a:t>
            </a:r>
            <a:endParaRPr lang="en-US" sz="3200" dirty="0"/>
          </a:p>
        </p:txBody>
      </p:sp>
      <p:sp>
        <p:nvSpPr>
          <p:cNvPr id="3" name="Content Placeholder 2"/>
          <p:cNvSpPr>
            <a:spLocks noGrp="1"/>
          </p:cNvSpPr>
          <p:nvPr>
            <p:ph idx="1"/>
          </p:nvPr>
        </p:nvSpPr>
        <p:spPr>
          <a:xfrm>
            <a:off x="457200" y="1447800"/>
            <a:ext cx="8229600" cy="4906963"/>
          </a:xfrm>
        </p:spPr>
        <p:txBody>
          <a:bodyPr>
            <a:noAutofit/>
          </a:bodyPr>
          <a:lstStyle/>
          <a:p>
            <a:pPr>
              <a:buNone/>
            </a:pPr>
            <a:r>
              <a:rPr lang="en-US" sz="2400" b="1" u="sng" dirty="0" smtClean="0">
                <a:cs typeface="Times New Roman" pitchFamily="18" charset="0"/>
              </a:rPr>
              <a:t>2. Technical Committee on SDGs</a:t>
            </a:r>
          </a:p>
          <a:p>
            <a:pPr>
              <a:buNone/>
            </a:pPr>
            <a:endParaRPr lang="en-US" sz="2400" b="1" u="sng" dirty="0" smtClean="0">
              <a:cs typeface="Times New Roman" pitchFamily="18" charset="0"/>
            </a:endParaRPr>
          </a:p>
          <a:p>
            <a:pPr lvl="1" algn="just">
              <a:buNone/>
            </a:pPr>
            <a:r>
              <a:rPr lang="en-US" dirty="0" smtClean="0">
                <a:cs typeface="Times New Roman" pitchFamily="18" charset="0"/>
              </a:rPr>
              <a:t>   </a:t>
            </a:r>
            <a:r>
              <a:rPr lang="en-US" sz="2400" dirty="0" smtClean="0">
                <a:cs typeface="Times New Roman" pitchFamily="18" charset="0"/>
              </a:rPr>
              <a:t>The  Committee  is formed under the Chairmanship of Director, Economics &amp; Statistics Department where all Nodal Officers of Line Departments are members.</a:t>
            </a:r>
          </a:p>
          <a:p>
            <a:pPr lvl="1" algn="just">
              <a:buNone/>
            </a:pPr>
            <a:r>
              <a:rPr lang="en-US" sz="2400" dirty="0" smtClean="0">
                <a:cs typeface="Times New Roman" pitchFamily="18" charset="0"/>
              </a:rPr>
              <a:t>   The Committee aims to identify the achievable indicators clearly specifying the baseline data and targets.</a:t>
            </a:r>
          </a:p>
          <a:p>
            <a:pPr lvl="1" algn="just">
              <a:buNone/>
            </a:pPr>
            <a:r>
              <a:rPr lang="en-US" sz="2400" dirty="0" smtClean="0">
                <a:cs typeface="Times New Roman" pitchFamily="18" charset="0"/>
              </a:rPr>
              <a:t>   The Committee identified </a:t>
            </a:r>
            <a:r>
              <a:rPr lang="en-IN" sz="2400" dirty="0" smtClean="0">
                <a:cs typeface="Times New Roman" pitchFamily="18" charset="0"/>
              </a:rPr>
              <a:t>147 State schematic indicators and in achieving the outlined 17 Goals.</a:t>
            </a:r>
          </a:p>
          <a:p>
            <a:pPr lvl="1" algn="just">
              <a:buNone/>
            </a:pPr>
            <a:endParaRPr lang="en-US" sz="2400" dirty="0" smtClean="0">
              <a:cs typeface="Times New Roman" pitchFamily="18" charset="0"/>
            </a:endParaRPr>
          </a:p>
          <a:p>
            <a:pPr>
              <a:buNone/>
            </a:pPr>
            <a:endParaRPr lang="en-US" sz="1800" dirty="0"/>
          </a:p>
        </p:txBody>
      </p:sp>
      <p:pic>
        <p:nvPicPr>
          <p:cNvPr id="4" name="Picture 3" descr="SDGs Goals.jpg"/>
          <p:cNvPicPr>
            <a:picLocks noChangeAspect="1"/>
          </p:cNvPicPr>
          <p:nvPr/>
        </p:nvPicPr>
        <p:blipFill>
          <a:blip r:embed="rId2"/>
          <a:stretch>
            <a:fillRect/>
          </a:stretch>
        </p:blipFill>
        <p:spPr>
          <a:xfrm>
            <a:off x="8153400" y="5943600"/>
            <a:ext cx="609600" cy="609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Cont..</a:t>
            </a:r>
            <a:endParaRPr lang="en-US" sz="3600" dirty="0"/>
          </a:p>
        </p:txBody>
      </p:sp>
      <p:sp>
        <p:nvSpPr>
          <p:cNvPr id="3" name="Content Placeholder 2"/>
          <p:cNvSpPr>
            <a:spLocks noGrp="1"/>
          </p:cNvSpPr>
          <p:nvPr>
            <p:ph idx="1"/>
          </p:nvPr>
        </p:nvSpPr>
        <p:spPr>
          <a:xfrm>
            <a:off x="457200" y="1950720"/>
            <a:ext cx="8229600" cy="4526280"/>
          </a:xfrm>
        </p:spPr>
        <p:txBody>
          <a:bodyPr>
            <a:noAutofit/>
          </a:bodyPr>
          <a:lstStyle/>
          <a:p>
            <a:pPr>
              <a:buNone/>
            </a:pPr>
            <a:r>
              <a:rPr lang="en-US" sz="2700" b="1" dirty="0" smtClean="0">
                <a:cs typeface="Times New Roman" pitchFamily="18" charset="0"/>
              </a:rPr>
              <a:t>        </a:t>
            </a:r>
            <a:r>
              <a:rPr lang="en-US" sz="2700" b="1" u="sng" dirty="0" smtClean="0">
                <a:cs typeface="Times New Roman" pitchFamily="18" charset="0"/>
              </a:rPr>
              <a:t>3. SDGs Cell</a:t>
            </a:r>
          </a:p>
          <a:p>
            <a:pPr>
              <a:buNone/>
            </a:pPr>
            <a:endParaRPr lang="en-US" sz="2700" u="sng" dirty="0" smtClean="0">
              <a:cs typeface="Times New Roman" pitchFamily="18" charset="0"/>
            </a:endParaRPr>
          </a:p>
          <a:p>
            <a:pPr lvl="1" algn="just">
              <a:buNone/>
            </a:pPr>
            <a:r>
              <a:rPr lang="en-US" sz="2700" dirty="0" smtClean="0">
                <a:cs typeface="Times New Roman" pitchFamily="18" charset="0"/>
              </a:rPr>
              <a:t>  A dedicated SDGs Cell has been established in Research &amp; Development Branch of Planning &amp; </a:t>
            </a:r>
            <a:r>
              <a:rPr lang="en-US" sz="2700" dirty="0" err="1" smtClean="0">
                <a:cs typeface="Times New Roman" pitchFamily="18" charset="0"/>
              </a:rPr>
              <a:t>Programme</a:t>
            </a:r>
            <a:r>
              <a:rPr lang="en-US" sz="2700" dirty="0" smtClean="0">
                <a:cs typeface="Times New Roman" pitchFamily="18" charset="0"/>
              </a:rPr>
              <a:t> Implementation Department headed by the Principal Adviser-cum- Additional Secretary.</a:t>
            </a:r>
          </a:p>
          <a:p>
            <a:pPr lvl="0" algn="just">
              <a:buNone/>
            </a:pPr>
            <a:endParaRPr lang="en-US" sz="2400"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4000" b="1" dirty="0" smtClean="0">
                <a:latin typeface="+mn-lt"/>
              </a:rPr>
              <a:t>SDG at District level</a:t>
            </a:r>
          </a:p>
        </p:txBody>
      </p:sp>
      <p:sp>
        <p:nvSpPr>
          <p:cNvPr id="3" name="Content Placeholder 2"/>
          <p:cNvSpPr>
            <a:spLocks noGrp="1"/>
          </p:cNvSpPr>
          <p:nvPr>
            <p:ph idx="1"/>
          </p:nvPr>
        </p:nvSpPr>
        <p:spPr>
          <a:xfrm>
            <a:off x="457200" y="1722120"/>
            <a:ext cx="8229600" cy="4526280"/>
          </a:xfrm>
        </p:spPr>
        <p:txBody>
          <a:bodyPr>
            <a:normAutofit/>
          </a:bodyPr>
          <a:lstStyle/>
          <a:p>
            <a:pPr lvl="0">
              <a:buNone/>
            </a:pPr>
            <a:r>
              <a:rPr lang="en-US" sz="2800" b="1" u="sng" dirty="0" smtClean="0">
                <a:cs typeface="Times New Roman" pitchFamily="18" charset="0"/>
              </a:rPr>
              <a:t>1. District Planning Committee (DPC)</a:t>
            </a:r>
            <a:endParaRPr lang="en-US" sz="2800" b="1" dirty="0" smtClean="0"/>
          </a:p>
          <a:p>
            <a:pPr algn="just">
              <a:buNone/>
            </a:pPr>
            <a:r>
              <a:rPr lang="en-US" sz="3600" dirty="0" smtClean="0">
                <a:cs typeface="Times New Roman" pitchFamily="18" charset="0"/>
              </a:rPr>
              <a:t>   </a:t>
            </a:r>
            <a:r>
              <a:rPr lang="en-US" sz="2400" dirty="0" smtClean="0">
                <a:cs typeface="Times New Roman" pitchFamily="18" charset="0"/>
              </a:rPr>
              <a:t>District Planning Committee (DPC) is constituted in all the 8 Districts under the chairmanship of the concerned District Commissioner. District Research Officer (DRO) of each District is the Member Secretary of this Committee.</a:t>
            </a:r>
          </a:p>
          <a:p>
            <a:pPr algn="just">
              <a:buNone/>
            </a:pPr>
            <a:endParaRPr lang="en-US" sz="2400" dirty="0" smtClean="0">
              <a:cs typeface="Times New Roman" pitchFamily="18" charset="0"/>
            </a:endParaRPr>
          </a:p>
          <a:p>
            <a:pPr marL="292100" lvl="1" indent="-292100" algn="just">
              <a:spcBef>
                <a:spcPts val="0"/>
              </a:spcBef>
              <a:buClr>
                <a:schemeClr val="accent1"/>
              </a:buClr>
              <a:buSzPct val="70000"/>
              <a:buNone/>
            </a:pPr>
            <a:r>
              <a:rPr lang="en-US" sz="2900" dirty="0" smtClean="0">
                <a:cs typeface="Times New Roman" pitchFamily="18" charset="0"/>
              </a:rPr>
              <a:t>   </a:t>
            </a:r>
            <a:r>
              <a:rPr lang="en-US" sz="2400" dirty="0" smtClean="0">
                <a:cs typeface="Times New Roman" pitchFamily="18" charset="0"/>
              </a:rPr>
              <a:t>The Committee will review the progress and coordinate the implementation of SDGs in both the District and in the Village Level.</a:t>
            </a:r>
            <a:endParaRPr lang="en-US" sz="2900" dirty="0" smtClean="0">
              <a:cs typeface="Times New Roman" pitchFamily="18" charset="0"/>
            </a:endParaRPr>
          </a:p>
          <a:p>
            <a:pPr algn="just">
              <a:buNone/>
            </a:pPr>
            <a:endParaRPr lang="en-US" sz="3600" dirty="0" smtClean="0">
              <a:cs typeface="Times New Roman" pitchFamily="18" charset="0"/>
            </a:endParaRPr>
          </a:p>
          <a:p>
            <a:pPr lvl="0">
              <a:buNone/>
            </a:pPr>
            <a:endParaRPr lang="en-US" sz="3600" dirty="0" smtClean="0"/>
          </a:p>
        </p:txBody>
      </p:sp>
      <p:pic>
        <p:nvPicPr>
          <p:cNvPr id="4" name="Picture 3" descr="SDGs Goals.jpg"/>
          <p:cNvPicPr>
            <a:picLocks noChangeAspect="1"/>
          </p:cNvPicPr>
          <p:nvPr/>
        </p:nvPicPr>
        <p:blipFill>
          <a:blip r:embed="rId2"/>
          <a:stretch>
            <a:fillRect/>
          </a:stretch>
        </p:blipFill>
        <p:spPr>
          <a:xfrm>
            <a:off x="8001000" y="5562600"/>
            <a:ext cx="762000" cy="76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lvl="1" algn="just">
              <a:buNone/>
            </a:pPr>
            <a:r>
              <a:rPr lang="en-US" b="1" dirty="0" smtClean="0">
                <a:latin typeface="Times New Roman" pitchFamily="18" charset="0"/>
                <a:cs typeface="Times New Roman" pitchFamily="18" charset="0"/>
              </a:rPr>
              <a:t>   </a:t>
            </a:r>
            <a:r>
              <a:rPr lang="en-US" sz="2800" b="1" u="sng" dirty="0" smtClean="0">
                <a:cs typeface="Times New Roman" pitchFamily="18" charset="0"/>
              </a:rPr>
              <a:t>1. Mizoram Vision 2030</a:t>
            </a:r>
            <a:r>
              <a:rPr lang="en-US" u="sng" dirty="0" smtClean="0">
                <a:cs typeface="Times New Roman" pitchFamily="18" charset="0"/>
              </a:rPr>
              <a:t>:</a:t>
            </a:r>
          </a:p>
          <a:p>
            <a:pPr lvl="1" algn="just">
              <a:buNone/>
            </a:pPr>
            <a:endParaRPr lang="en-US" u="sng" dirty="0" smtClean="0">
              <a:cs typeface="Times New Roman" pitchFamily="18" charset="0"/>
            </a:endParaRPr>
          </a:p>
          <a:p>
            <a:pPr lvl="1" algn="just">
              <a:buNone/>
            </a:pPr>
            <a:r>
              <a:rPr lang="en-US" dirty="0" smtClean="0">
                <a:cs typeface="Times New Roman" pitchFamily="18" charset="0"/>
              </a:rPr>
              <a:t>	</a:t>
            </a:r>
            <a:r>
              <a:rPr lang="en-US" sz="2400" dirty="0" smtClean="0">
                <a:cs typeface="Times New Roman" pitchFamily="18" charset="0"/>
              </a:rPr>
              <a:t>Mizoram Vision 2030 was published in 2018. It contains Vision Statement, Overview of SDGs, Landscape analysis and framework of the SDGs implementation. Mapping of the State Departments, Agencies and Developments </a:t>
            </a:r>
            <a:r>
              <a:rPr lang="en-US" sz="2400" dirty="0" err="1" smtClean="0">
                <a:cs typeface="Times New Roman" pitchFamily="18" charset="0"/>
              </a:rPr>
              <a:t>Programmes</a:t>
            </a:r>
            <a:r>
              <a:rPr lang="en-US" sz="2400" dirty="0" smtClean="0">
                <a:cs typeface="Times New Roman" pitchFamily="18" charset="0"/>
              </a:rPr>
              <a:t> and schemes are also included.</a:t>
            </a:r>
            <a:endParaRPr lang="en-US" dirty="0" smtClean="0">
              <a:cs typeface="Times New Roman" pitchFamily="18" charset="0"/>
            </a:endParaRPr>
          </a:p>
          <a:p>
            <a:pPr lvl="0" algn="just">
              <a:buNone/>
            </a:pPr>
            <a:endParaRPr lang="en-US"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
          <p:cNvSpPr>
            <a:spLocks noGrp="1"/>
          </p:cNvSpPr>
          <p:nvPr>
            <p:ph type="title"/>
          </p:nvPr>
        </p:nvSpPr>
        <p:spPr>
          <a:xfrm>
            <a:off x="457200" y="253536"/>
            <a:ext cx="8229600" cy="1143000"/>
          </a:xfrm>
        </p:spPr>
        <p:txBody>
          <a:bodyPr>
            <a:normAutofit fontScale="90000"/>
          </a:bodyPr>
          <a:lstStyle/>
          <a:p>
            <a:pPr algn="ctr"/>
            <a:r>
              <a:rPr lang="en-US" sz="3600" b="1" dirty="0" smtClean="0">
                <a:solidFill>
                  <a:schemeClr val="tx2">
                    <a:lumMod val="60000"/>
                    <a:lumOff val="40000"/>
                  </a:schemeClr>
                </a:solidFill>
                <a:latin typeface="+mn-lt"/>
                <a:cs typeface="Times New Roman" pitchFamily="18" charset="0"/>
              </a:rPr>
              <a:t>Action taken towards implementing SDGs in Mizoram</a:t>
            </a:r>
            <a:endParaRPr lang="en-US" sz="3600" dirty="0">
              <a:latin typeface="+mn-lt"/>
            </a:endParaRPr>
          </a:p>
        </p:txBody>
      </p:sp>
      <p:pic>
        <p:nvPicPr>
          <p:cNvPr id="6" name="Picture 5" descr="C:\Users\Cent\AppData\Local\Microsoft\Windows\Temporary Internet Files\Content.Word\Screenshot_20190607-134216_Word.jpg"/>
          <p:cNvPicPr/>
          <p:nvPr/>
        </p:nvPicPr>
        <p:blipFill>
          <a:blip r:embed="rId3" cstate="print"/>
          <a:srcRect t="20827" b="7488"/>
          <a:stretch>
            <a:fillRect/>
          </a:stretch>
        </p:blipFill>
        <p:spPr bwMode="auto">
          <a:xfrm>
            <a:off x="3276600" y="4953000"/>
            <a:ext cx="923932" cy="1366830"/>
          </a:xfrm>
          <a:prstGeom prst="rect">
            <a:avLst/>
          </a:prstGeom>
          <a:noFill/>
          <a:ln w="9525">
            <a:noFill/>
            <a:miter lim="800000"/>
            <a:headEnd/>
            <a:tailEnd/>
          </a:ln>
        </p:spPr>
      </p:pic>
      <p:pic>
        <p:nvPicPr>
          <p:cNvPr id="7" name="Picture 6" descr="C:\Users\Cent\AppData\Local\Microsoft\Windows\Temporary Internet Files\Content.Word\Screenshot_20190607-134207_Word.jpg"/>
          <p:cNvPicPr/>
          <p:nvPr/>
        </p:nvPicPr>
        <p:blipFill>
          <a:blip r:embed="rId4" cstate="print"/>
          <a:srcRect l="17545" t="27379" r="17600" b="40406"/>
          <a:stretch>
            <a:fillRect/>
          </a:stretch>
        </p:blipFill>
        <p:spPr bwMode="auto">
          <a:xfrm>
            <a:off x="4495800" y="4953000"/>
            <a:ext cx="990600" cy="132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Cont..</a:t>
            </a:r>
            <a:endParaRPr lang="en-US" sz="3600" dirty="0"/>
          </a:p>
        </p:txBody>
      </p:sp>
      <p:sp>
        <p:nvSpPr>
          <p:cNvPr id="3" name="Content Placeholder 2"/>
          <p:cNvSpPr>
            <a:spLocks noGrp="1"/>
          </p:cNvSpPr>
          <p:nvPr>
            <p:ph idx="1"/>
          </p:nvPr>
        </p:nvSpPr>
        <p:spPr>
          <a:xfrm>
            <a:off x="228600" y="1447800"/>
            <a:ext cx="8458200" cy="4526280"/>
          </a:xfrm>
        </p:spPr>
        <p:txBody>
          <a:bodyPr>
            <a:noAutofit/>
          </a:bodyPr>
          <a:lstStyle/>
          <a:p>
            <a:pPr lvl="1" algn="just">
              <a:buNone/>
            </a:pPr>
            <a:r>
              <a:rPr lang="en-US" sz="2800" b="1" u="sng" dirty="0" smtClean="0">
                <a:cs typeface="Times New Roman" pitchFamily="18" charset="0"/>
              </a:rPr>
              <a:t>2. Baseline Survey:</a:t>
            </a:r>
          </a:p>
          <a:p>
            <a:pPr lvl="1" algn="just">
              <a:buNone/>
            </a:pPr>
            <a:endParaRPr lang="en-US" sz="2800" b="1" u="sng" dirty="0" smtClean="0">
              <a:cs typeface="Times New Roman" pitchFamily="18" charset="0"/>
            </a:endParaRPr>
          </a:p>
          <a:p>
            <a:pPr lvl="1" algn="just">
              <a:buNone/>
            </a:pPr>
            <a:r>
              <a:rPr lang="en-US" sz="2400" dirty="0" smtClean="0">
                <a:cs typeface="Times New Roman" pitchFamily="18" charset="0"/>
              </a:rPr>
              <a:t>	Baseline survey was conducted with three tier monitoring system. Technical Committee on SDG have been conducted frequently indentify indicators, to validate and analyze data and to monitor the SDG Dashboard.  Total of 147 State Indicator has already been developed and District Indicator Framework (DIF) is under process.</a:t>
            </a:r>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Cont..</a:t>
            </a:r>
            <a:endParaRPr lang="en-US" sz="3200" dirty="0"/>
          </a:p>
        </p:txBody>
      </p:sp>
      <p:sp>
        <p:nvSpPr>
          <p:cNvPr id="3" name="Content Placeholder 2"/>
          <p:cNvSpPr>
            <a:spLocks noGrp="1"/>
          </p:cNvSpPr>
          <p:nvPr>
            <p:ph idx="1"/>
          </p:nvPr>
        </p:nvSpPr>
        <p:spPr>
          <a:xfrm>
            <a:off x="457200" y="1371600"/>
            <a:ext cx="8229600" cy="4953000"/>
          </a:xfrm>
        </p:spPr>
        <p:txBody>
          <a:bodyPr>
            <a:noAutofit/>
          </a:bodyPr>
          <a:lstStyle/>
          <a:p>
            <a:pPr lvl="1" algn="just">
              <a:buNone/>
            </a:pPr>
            <a:r>
              <a:rPr lang="en-US" sz="2800" b="1" u="sng" dirty="0" smtClean="0">
                <a:cs typeface="Times New Roman" pitchFamily="18" charset="0"/>
              </a:rPr>
              <a:t>3. Regional Workshop:</a:t>
            </a:r>
          </a:p>
          <a:p>
            <a:pPr lvl="1" algn="just">
              <a:buNone/>
            </a:pPr>
            <a:r>
              <a:rPr lang="en-US" sz="2400" dirty="0" smtClean="0">
                <a:cs typeface="Times New Roman" pitchFamily="18" charset="0"/>
              </a:rPr>
              <a:t>	</a:t>
            </a:r>
          </a:p>
          <a:p>
            <a:pPr lvl="1" algn="just">
              <a:buNone/>
            </a:pPr>
            <a:r>
              <a:rPr lang="en-US" sz="2400" dirty="0" smtClean="0">
                <a:cs typeface="Times New Roman" pitchFamily="18" charset="0"/>
              </a:rPr>
              <a:t>   Regional Workshop for the North East Region was conducted at </a:t>
            </a:r>
            <a:r>
              <a:rPr lang="en-US" sz="2400" dirty="0" err="1" smtClean="0">
                <a:cs typeface="Times New Roman" pitchFamily="18" charset="0"/>
              </a:rPr>
              <a:t>Aizawl</a:t>
            </a:r>
            <a:r>
              <a:rPr lang="en-US" sz="2400" dirty="0" smtClean="0">
                <a:cs typeface="Times New Roman" pitchFamily="18" charset="0"/>
              </a:rPr>
              <a:t> on 24</a:t>
            </a:r>
            <a:r>
              <a:rPr lang="en-US" sz="2400" baseline="30000" dirty="0" smtClean="0">
                <a:cs typeface="Times New Roman" pitchFamily="18" charset="0"/>
              </a:rPr>
              <a:t>th</a:t>
            </a:r>
            <a:r>
              <a:rPr lang="en-US" sz="2400" dirty="0" smtClean="0">
                <a:cs typeface="Times New Roman" pitchFamily="18" charset="0"/>
              </a:rPr>
              <a:t> Aug 2018. Representative from UNDP, NITI </a:t>
            </a:r>
            <a:r>
              <a:rPr lang="en-US" sz="2400" dirty="0" err="1" smtClean="0">
                <a:cs typeface="Times New Roman" pitchFamily="18" charset="0"/>
              </a:rPr>
              <a:t>Aayog</a:t>
            </a:r>
            <a:r>
              <a:rPr lang="en-US" sz="2400" dirty="0" smtClean="0">
                <a:cs typeface="Times New Roman" pitchFamily="18" charset="0"/>
              </a:rPr>
              <a:t>,  Ministry of Statistics &amp; </a:t>
            </a:r>
            <a:r>
              <a:rPr lang="en-US" sz="2400" dirty="0" err="1" smtClean="0">
                <a:cs typeface="Times New Roman" pitchFamily="18" charset="0"/>
              </a:rPr>
              <a:t>Programme</a:t>
            </a:r>
            <a:r>
              <a:rPr lang="en-US" sz="2400" dirty="0" smtClean="0">
                <a:cs typeface="Times New Roman" pitchFamily="18" charset="0"/>
              </a:rPr>
              <a:t> Implementation, Academic Institutes and sister States of the Region attended the Workshop.</a:t>
            </a:r>
          </a:p>
          <a:p>
            <a:pPr algn="just">
              <a:buNone/>
            </a:pPr>
            <a:endParaRPr lang="en-US" sz="2800" dirty="0" smtClean="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E:\SDG\REGIONAL WORKSHOP\WORKSHOP PHOTO\DSC_0769.JPG"/>
          <p:cNvPicPr/>
          <p:nvPr/>
        </p:nvPicPr>
        <p:blipFill>
          <a:blip r:embed="rId3" cstate="print"/>
          <a:srcRect/>
          <a:stretch>
            <a:fillRect/>
          </a:stretch>
        </p:blipFill>
        <p:spPr bwMode="auto">
          <a:xfrm>
            <a:off x="2209800" y="4876800"/>
            <a:ext cx="1219224" cy="1223954"/>
          </a:xfrm>
          <a:prstGeom prst="rect">
            <a:avLst/>
          </a:prstGeom>
          <a:noFill/>
          <a:ln w="9525">
            <a:noFill/>
            <a:miter lim="800000"/>
            <a:headEnd/>
            <a:tailEnd/>
          </a:ln>
        </p:spPr>
      </p:pic>
      <p:pic>
        <p:nvPicPr>
          <p:cNvPr id="6" name="Picture 5" descr="E:\SDG\REGIONAL WORKSHOP\WORKSHOP PHOTO\DSC_0777.JPG"/>
          <p:cNvPicPr/>
          <p:nvPr/>
        </p:nvPicPr>
        <p:blipFill>
          <a:blip r:embed="rId4" cstate="print"/>
          <a:srcRect/>
          <a:stretch>
            <a:fillRect/>
          </a:stretch>
        </p:blipFill>
        <p:spPr bwMode="auto">
          <a:xfrm>
            <a:off x="3581400" y="4876800"/>
            <a:ext cx="1219200" cy="1219200"/>
          </a:xfrm>
          <a:prstGeom prst="rect">
            <a:avLst/>
          </a:prstGeom>
          <a:noFill/>
          <a:ln w="9525">
            <a:noFill/>
            <a:miter lim="800000"/>
            <a:headEnd/>
            <a:tailEnd/>
          </a:ln>
        </p:spPr>
      </p:pic>
      <p:pic>
        <p:nvPicPr>
          <p:cNvPr id="7" name="Picture 6" descr="E:\SDG\REGIONAL WORKSHOP\WORKSHOP PHOTO\DSC_8543.JPG"/>
          <p:cNvPicPr/>
          <p:nvPr/>
        </p:nvPicPr>
        <p:blipFill>
          <a:blip r:embed="rId5" cstate="print"/>
          <a:srcRect/>
          <a:stretch>
            <a:fillRect/>
          </a:stretch>
        </p:blipFill>
        <p:spPr bwMode="auto">
          <a:xfrm>
            <a:off x="4953000" y="4876800"/>
            <a:ext cx="11430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rgbClr val="DBF5F9">
                    <a:tint val="100000"/>
                    <a:shade val="90000"/>
                    <a:satMod val="250000"/>
                    <a:alpha val="100000"/>
                  </a:srgbClr>
                </a:solidFill>
              </a:rPr>
              <a:t>Cont..</a:t>
            </a:r>
            <a:endParaRPr lang="en-US" sz="3200" dirty="0"/>
          </a:p>
        </p:txBody>
      </p:sp>
      <p:sp>
        <p:nvSpPr>
          <p:cNvPr id="3" name="Content Placeholder 2"/>
          <p:cNvSpPr>
            <a:spLocks noGrp="1"/>
          </p:cNvSpPr>
          <p:nvPr>
            <p:ph idx="1"/>
          </p:nvPr>
        </p:nvSpPr>
        <p:spPr>
          <a:xfrm>
            <a:off x="457200" y="1417320"/>
            <a:ext cx="8229600" cy="5135880"/>
          </a:xfrm>
        </p:spPr>
        <p:txBody>
          <a:bodyPr>
            <a:noAutofit/>
          </a:bodyPr>
          <a:lstStyle/>
          <a:p>
            <a:pPr lvl="1" algn="just">
              <a:buNone/>
            </a:pPr>
            <a:r>
              <a:rPr lang="en-US" sz="2800" b="1" u="sng" dirty="0" smtClean="0">
                <a:cs typeface="Times New Roman" pitchFamily="18" charset="0"/>
              </a:rPr>
              <a:t>4. State level Sensitization Workshop:</a:t>
            </a:r>
            <a:endParaRPr lang="en-US" sz="2800" u="sng" dirty="0" smtClean="0">
              <a:cs typeface="Times New Roman" pitchFamily="18" charset="0"/>
            </a:endParaRPr>
          </a:p>
          <a:p>
            <a:pPr lvl="1" algn="just">
              <a:buNone/>
            </a:pPr>
            <a:r>
              <a:rPr lang="en-US" dirty="0" smtClean="0">
                <a:cs typeface="Times New Roman" pitchFamily="18" charset="0"/>
              </a:rPr>
              <a:t>	</a:t>
            </a:r>
          </a:p>
          <a:p>
            <a:pPr lvl="1" algn="just">
              <a:buNone/>
            </a:pPr>
            <a:r>
              <a:rPr lang="en-US" dirty="0" smtClean="0">
                <a:cs typeface="Times New Roman" pitchFamily="18" charset="0"/>
              </a:rPr>
              <a:t>   State Level Sensitization Workshop on SDG and kick off of District Level Sensitization Workshop on SDG was held at the Assembly Conference Hall on 29</a:t>
            </a:r>
            <a:r>
              <a:rPr lang="en-US" baseline="30000" dirty="0" smtClean="0">
                <a:cs typeface="Times New Roman" pitchFamily="18" charset="0"/>
              </a:rPr>
              <a:t>th</a:t>
            </a:r>
            <a:r>
              <a:rPr lang="en-US" dirty="0" smtClean="0">
                <a:cs typeface="Times New Roman" pitchFamily="18" charset="0"/>
              </a:rPr>
              <a:t> Jan 2019. </a:t>
            </a:r>
          </a:p>
          <a:p>
            <a:pPr algn="just"/>
            <a:endParaRPr lang="en-US" sz="2400"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E:\SDG\SENSITIZATION WORKSHOP\Pics\IMG_1417.JPG"/>
          <p:cNvPicPr/>
          <p:nvPr/>
        </p:nvPicPr>
        <p:blipFill>
          <a:blip r:embed="rId3" cstate="print"/>
          <a:srcRect/>
          <a:stretch>
            <a:fillRect/>
          </a:stretch>
        </p:blipFill>
        <p:spPr bwMode="auto">
          <a:xfrm>
            <a:off x="3048000" y="4495800"/>
            <a:ext cx="1143000" cy="1295400"/>
          </a:xfrm>
          <a:prstGeom prst="rect">
            <a:avLst/>
          </a:prstGeom>
          <a:noFill/>
          <a:ln w="9525">
            <a:noFill/>
            <a:miter lim="800000"/>
            <a:headEnd/>
            <a:tailEnd/>
          </a:ln>
        </p:spPr>
      </p:pic>
      <p:pic>
        <p:nvPicPr>
          <p:cNvPr id="7" name="Picture 6" descr="E:\SDG\SENSITIZATION WORKSHOP\Pics\00001.MTS.00_00_00_00.Still001.jpg"/>
          <p:cNvPicPr/>
          <p:nvPr/>
        </p:nvPicPr>
        <p:blipFill>
          <a:blip r:embed="rId4" cstate="print"/>
          <a:srcRect/>
          <a:stretch>
            <a:fillRect/>
          </a:stretch>
        </p:blipFill>
        <p:spPr bwMode="auto">
          <a:xfrm>
            <a:off x="4495800" y="449580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Cont..</a:t>
            </a:r>
            <a:endParaRPr lang="en-US" sz="4000" dirty="0"/>
          </a:p>
        </p:txBody>
      </p:sp>
      <p:sp>
        <p:nvSpPr>
          <p:cNvPr id="3" name="Content Placeholder 2"/>
          <p:cNvSpPr>
            <a:spLocks noGrp="1"/>
          </p:cNvSpPr>
          <p:nvPr>
            <p:ph idx="1"/>
          </p:nvPr>
        </p:nvSpPr>
        <p:spPr>
          <a:xfrm>
            <a:off x="457200" y="1600200"/>
            <a:ext cx="8229600" cy="4876800"/>
          </a:xfrm>
        </p:spPr>
        <p:txBody>
          <a:bodyPr>
            <a:noAutofit/>
          </a:bodyPr>
          <a:lstStyle/>
          <a:p>
            <a:pPr algn="just">
              <a:buNone/>
            </a:pPr>
            <a:r>
              <a:rPr lang="en-US" sz="2800" b="1" u="sng" dirty="0" smtClean="0">
                <a:cs typeface="Times New Roman" pitchFamily="18" charset="0"/>
              </a:rPr>
              <a:t>5. District level Sensitization Workshop :</a:t>
            </a:r>
          </a:p>
          <a:p>
            <a:pPr lvl="0" algn="just">
              <a:buNone/>
            </a:pPr>
            <a:r>
              <a:rPr lang="en-US" sz="2800" dirty="0" smtClean="0">
                <a:cs typeface="Times New Roman" pitchFamily="18" charset="0"/>
              </a:rPr>
              <a:t>   </a:t>
            </a:r>
          </a:p>
          <a:p>
            <a:pPr lvl="0" algn="just">
              <a:buNone/>
            </a:pPr>
            <a:r>
              <a:rPr lang="en-US" sz="2800" dirty="0" smtClean="0">
                <a:cs typeface="Times New Roman" pitchFamily="18" charset="0"/>
              </a:rPr>
              <a:t>    District level Sensitization Workshop on SDG was held in all other Seven District headquarters during 31</a:t>
            </a:r>
            <a:r>
              <a:rPr lang="en-US" sz="2800" baseline="30000" dirty="0" smtClean="0">
                <a:cs typeface="Times New Roman" pitchFamily="18" charset="0"/>
              </a:rPr>
              <a:t>st</a:t>
            </a:r>
            <a:r>
              <a:rPr lang="en-US" sz="2800" dirty="0" smtClean="0">
                <a:cs typeface="Times New Roman" pitchFamily="18" charset="0"/>
              </a:rPr>
              <a:t> Jan to 5</a:t>
            </a:r>
            <a:r>
              <a:rPr lang="en-US" sz="2800" baseline="30000" dirty="0" smtClean="0">
                <a:cs typeface="Times New Roman" pitchFamily="18" charset="0"/>
              </a:rPr>
              <a:t>th</a:t>
            </a:r>
            <a:r>
              <a:rPr lang="en-US" sz="2800" dirty="0" smtClean="0">
                <a:cs typeface="Times New Roman" pitchFamily="18" charset="0"/>
              </a:rPr>
              <a:t> Feb 2019.</a:t>
            </a:r>
            <a:endParaRPr lang="en-US" sz="2800"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C:\Users\Cent\Desktop\Untitled 2.png"/>
          <p:cNvPicPr/>
          <p:nvPr/>
        </p:nvPicPr>
        <p:blipFill>
          <a:blip r:embed="rId3" cstate="print"/>
          <a:srcRect l="26878" t="29876" r="27148" b="25377"/>
          <a:stretch>
            <a:fillRect/>
          </a:stretch>
        </p:blipFill>
        <p:spPr bwMode="auto">
          <a:xfrm>
            <a:off x="2133600" y="4191000"/>
            <a:ext cx="1788768" cy="1304014"/>
          </a:xfrm>
          <a:prstGeom prst="rect">
            <a:avLst/>
          </a:prstGeom>
          <a:noFill/>
          <a:ln w="9525">
            <a:noFill/>
            <a:miter lim="800000"/>
            <a:headEnd/>
            <a:tailEnd/>
          </a:ln>
        </p:spPr>
      </p:pic>
      <p:pic>
        <p:nvPicPr>
          <p:cNvPr id="6" name="Picture 5" descr="K:\Champhai\IMG20190201115936.jpg"/>
          <p:cNvPicPr/>
          <p:nvPr/>
        </p:nvPicPr>
        <p:blipFill>
          <a:blip r:embed="rId4" cstate="print"/>
          <a:srcRect t="23105"/>
          <a:stretch>
            <a:fillRect/>
          </a:stretch>
        </p:blipFill>
        <p:spPr bwMode="auto">
          <a:xfrm>
            <a:off x="4191000" y="4191000"/>
            <a:ext cx="1754091"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US" sz="3200" b="1" dirty="0" smtClean="0">
                <a:latin typeface="+mn-lt"/>
              </a:rPr>
              <a:t>Meaning of SDG</a:t>
            </a:r>
            <a:endParaRPr lang="en-US" sz="3200" b="1" dirty="0">
              <a:latin typeface="+mn-lt"/>
            </a:endParaRPr>
          </a:p>
        </p:txBody>
      </p:sp>
      <p:sp>
        <p:nvSpPr>
          <p:cNvPr id="3" name="Content Placeholder 2"/>
          <p:cNvSpPr>
            <a:spLocks noGrp="1"/>
          </p:cNvSpPr>
          <p:nvPr>
            <p:ph idx="1"/>
          </p:nvPr>
        </p:nvSpPr>
        <p:spPr>
          <a:xfrm>
            <a:off x="457200" y="1524000"/>
            <a:ext cx="8229600" cy="4526280"/>
          </a:xfrm>
        </p:spPr>
        <p:txBody>
          <a:bodyPr>
            <a:normAutofit/>
          </a:bodyPr>
          <a:lstStyle/>
          <a:p>
            <a:pPr>
              <a:buNone/>
            </a:pPr>
            <a:endParaRPr lang="en-US" i="1" dirty="0" smtClean="0">
              <a:latin typeface="Times New Roman" pitchFamily="18" charset="0"/>
              <a:cs typeface="Times New Roman" pitchFamily="18" charset="0"/>
            </a:endParaRPr>
          </a:p>
          <a:p>
            <a:pPr algn="just">
              <a:buNone/>
            </a:pPr>
            <a:r>
              <a:rPr lang="en-US" i="1" dirty="0" smtClean="0">
                <a:latin typeface="Times New Roman" pitchFamily="18" charset="0"/>
                <a:cs typeface="Times New Roman" pitchFamily="18" charset="0"/>
              </a:rPr>
              <a:t>   Sustainable Development Goals is development that meets the need of the future without compromising the needs of the present generation.</a:t>
            </a:r>
            <a:endParaRPr lang="en-IN" i="1" dirty="0" smtClean="0">
              <a:latin typeface="Times New Roman" pitchFamily="18" charset="0"/>
              <a:cs typeface="Times New Roman" pitchFamily="18" charset="0"/>
            </a:endParaRPr>
          </a:p>
          <a:p>
            <a:pPr>
              <a:buNone/>
            </a:pPr>
            <a:endParaRPr lang="en-US"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Cont..</a:t>
            </a:r>
          </a:p>
        </p:txBody>
      </p:sp>
      <p:sp>
        <p:nvSpPr>
          <p:cNvPr id="3" name="Content Placeholder 2"/>
          <p:cNvSpPr>
            <a:spLocks noGrp="1"/>
          </p:cNvSpPr>
          <p:nvPr>
            <p:ph idx="1"/>
          </p:nvPr>
        </p:nvSpPr>
        <p:spPr>
          <a:xfrm>
            <a:off x="457200" y="1524000"/>
            <a:ext cx="8229600" cy="4876800"/>
          </a:xfrm>
        </p:spPr>
        <p:txBody>
          <a:bodyPr>
            <a:noAutofit/>
          </a:bodyPr>
          <a:lstStyle/>
          <a:p>
            <a:pPr lvl="1" algn="just">
              <a:buNone/>
            </a:pPr>
            <a:r>
              <a:rPr lang="en-US" sz="2800" b="1" u="sng" dirty="0" smtClean="0">
                <a:cs typeface="Times New Roman" pitchFamily="18" charset="0"/>
              </a:rPr>
              <a:t>6. Wall hanging:</a:t>
            </a:r>
          </a:p>
          <a:p>
            <a:pPr lvl="1" algn="just">
              <a:buNone/>
            </a:pPr>
            <a:r>
              <a:rPr lang="en-US" dirty="0" smtClean="0"/>
              <a:t>	</a:t>
            </a:r>
          </a:p>
          <a:p>
            <a:pPr lvl="1" algn="just">
              <a:buNone/>
            </a:pPr>
            <a:r>
              <a:rPr lang="en-US" dirty="0" smtClean="0"/>
              <a:t>   Wall hanging on 17th Sustainable Development Goals have been prepared in two sizes and distributed to all Government offices, conference halls. One size of SDGs Goals have also been prepared and distributed to educational institutions.</a:t>
            </a:r>
          </a:p>
          <a:p>
            <a:pPr lvl="0" algn="just"/>
            <a:endParaRPr lang="en-US" sz="2600" dirty="0" smtClean="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C:\Users\Cent\Desktop\0000.png"/>
          <p:cNvPicPr/>
          <p:nvPr/>
        </p:nvPicPr>
        <p:blipFill>
          <a:blip r:embed="rId3" cstate="print"/>
          <a:srcRect l="33347" t="6173" r="33442" b="12346"/>
          <a:stretch>
            <a:fillRect/>
          </a:stretch>
        </p:blipFill>
        <p:spPr bwMode="auto">
          <a:xfrm>
            <a:off x="2895600" y="5105400"/>
            <a:ext cx="1162064" cy="1310377"/>
          </a:xfrm>
          <a:prstGeom prst="rect">
            <a:avLst/>
          </a:prstGeom>
          <a:noFill/>
          <a:ln w="9525">
            <a:noFill/>
            <a:miter lim="800000"/>
            <a:headEnd/>
            <a:tailEnd/>
          </a:ln>
        </p:spPr>
      </p:pic>
      <p:pic>
        <p:nvPicPr>
          <p:cNvPr id="6" name="Picture 5" descr="C:\Users\Cent\Desktop\0000.png"/>
          <p:cNvPicPr/>
          <p:nvPr/>
        </p:nvPicPr>
        <p:blipFill>
          <a:blip r:embed="rId4" cstate="print"/>
          <a:srcRect l="33347" t="6173" r="33442" b="12346"/>
          <a:stretch>
            <a:fillRect/>
          </a:stretch>
        </p:blipFill>
        <p:spPr bwMode="auto">
          <a:xfrm>
            <a:off x="4343400" y="5410200"/>
            <a:ext cx="823914"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6280"/>
          </a:xfrm>
        </p:spPr>
        <p:txBody>
          <a:bodyPr>
            <a:noAutofit/>
          </a:bodyPr>
          <a:lstStyle/>
          <a:p>
            <a:pPr>
              <a:buNone/>
            </a:pPr>
            <a:r>
              <a:rPr lang="en-US" sz="2800" b="1" u="sng" dirty="0" smtClean="0"/>
              <a:t>7. Video clips on SDGs:</a:t>
            </a:r>
            <a:endParaRPr lang="en-US" sz="2800" u="sng" dirty="0" smtClean="0"/>
          </a:p>
          <a:p>
            <a:pPr algn="just">
              <a:buNone/>
            </a:pPr>
            <a:r>
              <a:rPr lang="en-US" sz="2800" dirty="0" smtClean="0"/>
              <a:t>	</a:t>
            </a:r>
            <a:r>
              <a:rPr lang="en-US" sz="2800" dirty="0" smtClean="0">
                <a:cs typeface="Times New Roman" pitchFamily="18" charset="0"/>
              </a:rPr>
              <a:t> </a:t>
            </a:r>
          </a:p>
          <a:p>
            <a:pPr algn="just">
              <a:buNone/>
            </a:pPr>
            <a:r>
              <a:rPr lang="en-US" sz="2800" dirty="0" smtClean="0">
                <a:cs typeface="Times New Roman" pitchFamily="18" charset="0"/>
              </a:rPr>
              <a:t>   </a:t>
            </a:r>
            <a:r>
              <a:rPr lang="en-US" sz="2400" dirty="0" smtClean="0">
                <a:cs typeface="Times New Roman" pitchFamily="18" charset="0"/>
              </a:rPr>
              <a:t>Video clips on SDGs in local languages have been circulated in Local Television Channels and Social media and can be accessed to </a:t>
            </a:r>
            <a:r>
              <a:rPr lang="en-US" sz="2400" dirty="0" err="1" smtClean="0">
                <a:cs typeface="Times New Roman" pitchFamily="18" charset="0"/>
              </a:rPr>
              <a:t>youtube</a:t>
            </a:r>
            <a:r>
              <a:rPr lang="en-US" sz="2400" dirty="0" smtClean="0">
                <a:cs typeface="Times New Roman" pitchFamily="18" charset="0"/>
              </a:rPr>
              <a:t> link: </a:t>
            </a:r>
            <a:r>
              <a:rPr lang="en-US" sz="2400" dirty="0" smtClean="0">
                <a:solidFill>
                  <a:schemeClr val="tx1">
                    <a:lumMod val="95000"/>
                    <a:lumOff val="5000"/>
                  </a:schemeClr>
                </a:solidFill>
                <a:cs typeface="Times New Roman" pitchFamily="18" charset="0"/>
                <a:hlinkClick r:id="rId2"/>
              </a:rPr>
              <a:t>http://</a:t>
            </a:r>
            <a:r>
              <a:rPr lang="en-US" sz="2400" dirty="0" smtClean="0">
                <a:solidFill>
                  <a:schemeClr val="tx1">
                    <a:lumMod val="95000"/>
                    <a:lumOff val="5000"/>
                  </a:schemeClr>
                </a:solidFill>
                <a:cs typeface="Times New Roman" pitchFamily="18" charset="0"/>
                <a:hlinkClick r:id="rId2"/>
              </a:rPr>
              <a:t>youtube/FQK0ZuF1Nms</a:t>
            </a:r>
            <a:r>
              <a:rPr lang="en-US" sz="2400" dirty="0" smtClean="0">
                <a:solidFill>
                  <a:schemeClr val="tx1">
                    <a:lumMod val="95000"/>
                    <a:lumOff val="5000"/>
                  </a:schemeClr>
                </a:solidFill>
                <a:cs typeface="Times New Roman" pitchFamily="18" charset="0"/>
              </a:rPr>
              <a:t>.</a:t>
            </a:r>
            <a:endParaRPr lang="en-US" sz="2600" dirty="0" smtClean="0"/>
          </a:p>
        </p:txBody>
      </p:sp>
      <p:pic>
        <p:nvPicPr>
          <p:cNvPr id="4" name="Picture 3" descr="SDGs Goals.jpg"/>
          <p:cNvPicPr>
            <a:picLocks noChangeAspect="1"/>
          </p:cNvPicPr>
          <p:nvPr/>
        </p:nvPicPr>
        <p:blipFill>
          <a:blip r:embed="rId3"/>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1"/>
          <p:cNvSpPr>
            <a:spLocks noGrp="1"/>
          </p:cNvSpPr>
          <p:nvPr>
            <p:ph type="title"/>
          </p:nvPr>
        </p:nvSpPr>
        <p:spPr>
          <a:xfrm>
            <a:off x="457200" y="253536"/>
            <a:ext cx="8229600" cy="1143000"/>
          </a:xfrm>
        </p:spPr>
        <p:txBody>
          <a:bodyPr>
            <a:normAutofit/>
          </a:bodyPr>
          <a:lstStyle/>
          <a:p>
            <a:pPr algn="l"/>
            <a:r>
              <a:rPr lang="en-US" sz="4000" dirty="0" smtClean="0"/>
              <a:t>Contd..</a:t>
            </a:r>
            <a:endParaRPr lang="en-US" sz="4000" dirty="0"/>
          </a:p>
        </p:txBody>
      </p:sp>
      <p:pic>
        <p:nvPicPr>
          <p:cNvPr id="5" name="Picture 4" descr="C:\Users\Cent\Desktop\Untitled 7.png"/>
          <p:cNvPicPr/>
          <p:nvPr/>
        </p:nvPicPr>
        <p:blipFill>
          <a:blip r:embed="rId4" cstate="print"/>
          <a:srcRect l="15563" t="16358" r="15352" b="19298"/>
          <a:stretch>
            <a:fillRect/>
          </a:stretch>
        </p:blipFill>
        <p:spPr bwMode="auto">
          <a:xfrm>
            <a:off x="2667000" y="4572000"/>
            <a:ext cx="1371600" cy="1219200"/>
          </a:xfrm>
          <a:prstGeom prst="rect">
            <a:avLst/>
          </a:prstGeom>
          <a:noFill/>
          <a:ln w="9525">
            <a:noFill/>
            <a:miter lim="800000"/>
            <a:headEnd/>
            <a:tailEnd/>
          </a:ln>
        </p:spPr>
      </p:pic>
      <p:pic>
        <p:nvPicPr>
          <p:cNvPr id="7" name="Picture 6" descr="C:\Users\Cent\Desktop\Untitled 5.png"/>
          <p:cNvPicPr/>
          <p:nvPr/>
        </p:nvPicPr>
        <p:blipFill>
          <a:blip r:embed="rId5" cstate="print"/>
          <a:srcRect l="21289" t="14177" r="21610" b="23678"/>
          <a:stretch>
            <a:fillRect/>
          </a:stretch>
        </p:blipFill>
        <p:spPr bwMode="auto">
          <a:xfrm>
            <a:off x="4267200" y="457200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6280"/>
          </a:xfrm>
        </p:spPr>
        <p:txBody>
          <a:bodyPr>
            <a:noAutofit/>
          </a:bodyPr>
          <a:lstStyle/>
          <a:p>
            <a:pPr>
              <a:buNone/>
            </a:pPr>
            <a:r>
              <a:rPr lang="en-US" sz="2400" b="1" dirty="0" smtClean="0"/>
              <a:t>    </a:t>
            </a:r>
            <a:r>
              <a:rPr lang="en-US" sz="2800" b="1" u="sng" dirty="0" smtClean="0"/>
              <a:t>8. Talk show:</a:t>
            </a:r>
            <a:endParaRPr lang="en-US" sz="2400" u="sng" dirty="0" smtClean="0"/>
          </a:p>
          <a:p>
            <a:pPr algn="just">
              <a:buNone/>
            </a:pPr>
            <a:r>
              <a:rPr lang="en-US" sz="2400" dirty="0" smtClean="0"/>
              <a:t>    </a:t>
            </a:r>
          </a:p>
          <a:p>
            <a:pPr algn="just">
              <a:buNone/>
            </a:pPr>
            <a:r>
              <a:rPr lang="en-US" sz="2400" dirty="0" smtClean="0">
                <a:cs typeface="Times New Roman" pitchFamily="18" charset="0"/>
              </a:rPr>
              <a:t>    Talk show was organized on Sustainable Development Goals (SDG) in </a:t>
            </a:r>
            <a:r>
              <a:rPr lang="en-US" sz="2400" dirty="0" err="1" smtClean="0">
                <a:cs typeface="Times New Roman" pitchFamily="18" charset="0"/>
              </a:rPr>
              <a:t>Zonet</a:t>
            </a:r>
            <a:r>
              <a:rPr lang="en-US" sz="2400" dirty="0" smtClean="0">
                <a:cs typeface="Times New Roman" pitchFamily="18" charset="0"/>
              </a:rPr>
              <a:t> Local TV Channel with panel of experts from Academicians and Officials from Planning &amp; </a:t>
            </a:r>
            <a:r>
              <a:rPr lang="en-US" sz="2400" dirty="0" err="1" smtClean="0">
                <a:cs typeface="Times New Roman" pitchFamily="18" charset="0"/>
              </a:rPr>
              <a:t>Programme</a:t>
            </a:r>
            <a:r>
              <a:rPr lang="en-US" sz="2400" dirty="0" smtClean="0">
                <a:cs typeface="Times New Roman" pitchFamily="18" charset="0"/>
              </a:rPr>
              <a:t> Implementation Departments. Recorded discussions can be accessed in </a:t>
            </a:r>
            <a:r>
              <a:rPr lang="en-US" sz="2400" dirty="0" err="1" smtClean="0">
                <a:cs typeface="Times New Roman" pitchFamily="18" charset="0"/>
              </a:rPr>
              <a:t>youtube</a:t>
            </a:r>
            <a:r>
              <a:rPr lang="en-US" sz="2400" dirty="0" smtClean="0">
                <a:cs typeface="Times New Roman" pitchFamily="18" charset="0"/>
              </a:rPr>
              <a:t> link </a:t>
            </a:r>
            <a:r>
              <a:rPr lang="en-US" sz="2400" u="sng" dirty="0" smtClean="0">
                <a:cs typeface="Times New Roman" pitchFamily="18" charset="0"/>
                <a:hlinkClick r:id="rId2"/>
              </a:rPr>
              <a:t>https://youtube/lmFVtiNCJk</a:t>
            </a:r>
            <a:endParaRPr lang="en-US" sz="2400" dirty="0" smtClean="0"/>
          </a:p>
          <a:p>
            <a:pPr lvl="0" algn="just">
              <a:buNone/>
            </a:pPr>
            <a:endParaRPr lang="en-US" sz="2200" dirty="0" smtClean="0"/>
          </a:p>
          <a:p>
            <a:pPr lvl="0" algn="just">
              <a:buNone/>
            </a:pPr>
            <a:endParaRPr lang="en-US" sz="2200" dirty="0" smtClean="0"/>
          </a:p>
        </p:txBody>
      </p:sp>
      <p:pic>
        <p:nvPicPr>
          <p:cNvPr id="4" name="Picture 3" descr="SDGs Goals.jpg"/>
          <p:cNvPicPr>
            <a:picLocks noChangeAspect="1"/>
          </p:cNvPicPr>
          <p:nvPr/>
        </p:nvPicPr>
        <p:blipFill>
          <a:blip r:embed="rId3"/>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
          <p:cNvSpPr>
            <a:spLocks noGrp="1"/>
          </p:cNvSpPr>
          <p:nvPr>
            <p:ph type="title"/>
          </p:nvPr>
        </p:nvSpPr>
        <p:spPr>
          <a:xfrm>
            <a:off x="457200" y="253536"/>
            <a:ext cx="8229600" cy="1143000"/>
          </a:xfrm>
        </p:spPr>
        <p:txBody>
          <a:bodyPr>
            <a:normAutofit/>
          </a:bodyPr>
          <a:lstStyle/>
          <a:p>
            <a:pPr algn="l"/>
            <a:r>
              <a:rPr lang="en-US" sz="4000" dirty="0" smtClean="0"/>
              <a:t>Contd..</a:t>
            </a:r>
            <a:endParaRPr lang="en-US" sz="4000" dirty="0"/>
          </a:p>
        </p:txBody>
      </p:sp>
      <p:pic>
        <p:nvPicPr>
          <p:cNvPr id="6" name="Picture 5" descr="C:\Users\Cent\Desktop\IMG-20190422-WA0022.jpg"/>
          <p:cNvPicPr/>
          <p:nvPr/>
        </p:nvPicPr>
        <p:blipFill>
          <a:blip r:embed="rId4" cstate="print"/>
          <a:srcRect/>
          <a:stretch>
            <a:fillRect/>
          </a:stretch>
        </p:blipFill>
        <p:spPr bwMode="auto">
          <a:xfrm>
            <a:off x="3124200" y="4800600"/>
            <a:ext cx="2919426" cy="1538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6280"/>
          </a:xfrm>
        </p:spPr>
        <p:txBody>
          <a:bodyPr>
            <a:noAutofit/>
          </a:bodyPr>
          <a:lstStyle/>
          <a:p>
            <a:pPr lvl="0" algn="just">
              <a:buNone/>
            </a:pPr>
            <a:r>
              <a:rPr lang="en-US" sz="2800" b="1" u="sng" dirty="0" smtClean="0"/>
              <a:t>9. Mizoram SDGs website:</a:t>
            </a:r>
          </a:p>
          <a:p>
            <a:pPr lvl="0" algn="just">
              <a:buNone/>
            </a:pPr>
            <a:endParaRPr lang="en-US" sz="2800" b="1" u="sng" dirty="0" smtClean="0"/>
          </a:p>
          <a:p>
            <a:pPr algn="just">
              <a:buNone/>
            </a:pPr>
            <a:r>
              <a:rPr lang="en-US" sz="2800" dirty="0" smtClean="0"/>
              <a:t>   </a:t>
            </a:r>
            <a:r>
              <a:rPr lang="en-US" sz="2400" dirty="0" smtClean="0"/>
              <a:t>Mizoram SDG Website has been created recently with a link: </a:t>
            </a:r>
            <a:r>
              <a:rPr lang="en-US" sz="2400" i="1" u="sng" dirty="0" smtClean="0"/>
              <a:t>https: //sdg.mizoram.gov.in.</a:t>
            </a:r>
            <a:r>
              <a:rPr lang="en-US" sz="2400" dirty="0" smtClean="0"/>
              <a:t> All actions taken and progress report of SDGs in the state will be incorporated to the web.</a:t>
            </a:r>
            <a:endParaRPr lang="en-US" sz="2800" dirty="0" smtClean="0"/>
          </a:p>
          <a:p>
            <a:pPr lvl="0" algn="just">
              <a:buNone/>
            </a:pPr>
            <a:endParaRPr lang="en-US" sz="2800" b="1" u="sng" dirty="0" smtClean="0"/>
          </a:p>
          <a:p>
            <a:pPr lvl="0" algn="just">
              <a:buNone/>
            </a:pPr>
            <a:r>
              <a:rPr lang="en-US" sz="2800" b="1" u="sng" dirty="0" smtClean="0"/>
              <a:t>10. SDG Inter- College Quiz:</a:t>
            </a:r>
          </a:p>
          <a:p>
            <a:pPr lvl="0" algn="just">
              <a:buNone/>
            </a:pPr>
            <a:r>
              <a:rPr lang="en-US" sz="2800" b="1" dirty="0" smtClean="0"/>
              <a:t>    </a:t>
            </a:r>
            <a:r>
              <a:rPr lang="en-US" sz="2400" dirty="0" smtClean="0"/>
              <a:t>SDGs inter College quiz was organized in collaboration with MZP on 8</a:t>
            </a:r>
            <a:r>
              <a:rPr lang="en-US" sz="2400" baseline="30000" dirty="0" smtClean="0"/>
              <a:t>th</a:t>
            </a:r>
            <a:r>
              <a:rPr lang="en-US" sz="2400" dirty="0" smtClean="0"/>
              <a:t> August-11</a:t>
            </a:r>
            <a:r>
              <a:rPr lang="en-US" sz="2400" baseline="30000" dirty="0" smtClean="0"/>
              <a:t>th</a:t>
            </a:r>
            <a:r>
              <a:rPr lang="en-US" sz="2400" dirty="0" smtClean="0"/>
              <a:t> August 2019.</a:t>
            </a:r>
          </a:p>
        </p:txBody>
      </p:sp>
      <p:pic>
        <p:nvPicPr>
          <p:cNvPr id="4" name="Picture 3" descr="SDGs Goals.jpg"/>
          <p:cNvPicPr>
            <a:picLocks noChangeAspect="1"/>
          </p:cNvPicPr>
          <p:nvPr/>
        </p:nvPicPr>
        <p:blipFill>
          <a:blip r:embed="rId2"/>
          <a:stretch>
            <a:fillRect/>
          </a:stretch>
        </p:blipFill>
        <p:spPr>
          <a:xfrm>
            <a:off x="8077200" y="5791200"/>
            <a:ext cx="685800" cy="685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
          <p:cNvSpPr>
            <a:spLocks noGrp="1"/>
          </p:cNvSpPr>
          <p:nvPr>
            <p:ph type="title"/>
          </p:nvPr>
        </p:nvSpPr>
        <p:spPr>
          <a:xfrm>
            <a:off x="457200" y="253536"/>
            <a:ext cx="8229600" cy="1143000"/>
          </a:xfrm>
        </p:spPr>
        <p:txBody>
          <a:bodyPr>
            <a:normAutofit/>
          </a:bodyPr>
          <a:lstStyle/>
          <a:p>
            <a:pPr algn="l"/>
            <a:r>
              <a:rPr lang="en-US" sz="3200" dirty="0" smtClean="0"/>
              <a:t>Cont..</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Autofit/>
          </a:bodyPr>
          <a:lstStyle/>
          <a:p>
            <a:pPr marL="514350" lvl="0" indent="-514350" algn="just">
              <a:buAutoNum type="arabicPeriod"/>
            </a:pPr>
            <a:endParaRPr lang="en-US" sz="2400" dirty="0" smtClean="0">
              <a:cs typeface="Times New Roman" pitchFamily="18" charset="0"/>
            </a:endParaRPr>
          </a:p>
          <a:p>
            <a:pPr marL="514350" lvl="0" indent="-514350" algn="just">
              <a:buAutoNum type="arabicPeriod"/>
            </a:pPr>
            <a:r>
              <a:rPr lang="en-US" sz="2400" dirty="0" smtClean="0">
                <a:cs typeface="Times New Roman" pitchFamily="18" charset="0"/>
              </a:rPr>
              <a:t>At the international level, UNDP has been an active partner in technical matters. Several discussions have been held with UNDP at </a:t>
            </a:r>
            <a:r>
              <a:rPr lang="en-US" sz="2400" dirty="0" err="1" smtClean="0">
                <a:cs typeface="Times New Roman" pitchFamily="18" charset="0"/>
              </a:rPr>
              <a:t>Aizawl</a:t>
            </a:r>
            <a:r>
              <a:rPr lang="en-US" sz="2400" dirty="0" smtClean="0">
                <a:cs typeface="Times New Roman" pitchFamily="18" charset="0"/>
              </a:rPr>
              <a:t> and </a:t>
            </a:r>
            <a:r>
              <a:rPr lang="en-US" sz="2400" dirty="0" err="1" smtClean="0">
                <a:cs typeface="Times New Roman" pitchFamily="18" charset="0"/>
              </a:rPr>
              <a:t>Guwahati</a:t>
            </a:r>
            <a:r>
              <a:rPr lang="en-US" sz="2400" dirty="0" smtClean="0">
                <a:cs typeface="Times New Roman" pitchFamily="18" charset="0"/>
              </a:rPr>
              <a:t>.</a:t>
            </a:r>
          </a:p>
          <a:p>
            <a:pPr marL="514350" lvl="0" indent="-514350" algn="just">
              <a:buAutoNum type="arabicPeriod"/>
            </a:pPr>
            <a:endParaRPr lang="en-US" sz="2400" dirty="0" smtClean="0">
              <a:cs typeface="Times New Roman" pitchFamily="18" charset="0"/>
            </a:endParaRPr>
          </a:p>
          <a:p>
            <a:pPr marL="514350" indent="-514350" algn="just">
              <a:buFont typeface="Wingdings 2"/>
              <a:buAutoNum type="arabicPeriod"/>
            </a:pPr>
            <a:r>
              <a:rPr lang="en-US" sz="2400" dirty="0" smtClean="0">
                <a:cs typeface="Times New Roman" pitchFamily="18" charset="0"/>
              </a:rPr>
              <a:t>At the institutional level, we have been partnering with Mizoram University, ICFAI University Mizoram, Administrative Training Institute (ATI) and State Institute of Rural Development and </a:t>
            </a:r>
            <a:r>
              <a:rPr lang="en-US" sz="2400" dirty="0" err="1" smtClean="0">
                <a:cs typeface="Times New Roman" pitchFamily="18" charset="0"/>
              </a:rPr>
              <a:t>Panchayati</a:t>
            </a:r>
            <a:r>
              <a:rPr lang="en-US" sz="2400" dirty="0" smtClean="0">
                <a:cs typeface="Times New Roman" pitchFamily="18" charset="0"/>
              </a:rPr>
              <a:t> Raj (SIRD&amp;PR) for technical issues.</a:t>
            </a:r>
          </a:p>
          <a:p>
            <a:pPr marL="514350" lvl="0" indent="-514350" algn="just">
              <a:buNone/>
            </a:pPr>
            <a:endParaRPr lang="en-US" sz="2800" dirty="0"/>
          </a:p>
        </p:txBody>
      </p:sp>
      <p:pic>
        <p:nvPicPr>
          <p:cNvPr id="4" name="Picture 3" descr="SDGs Goals.jpg"/>
          <p:cNvPicPr>
            <a:picLocks noChangeAspect="1"/>
          </p:cNvPicPr>
          <p:nvPr/>
        </p:nvPicPr>
        <p:blipFill>
          <a:blip r:embed="rId2"/>
          <a:stretch>
            <a:fillRect/>
          </a:stretch>
        </p:blipFill>
        <p:spPr>
          <a:xfrm>
            <a:off x="7543800" y="5334000"/>
            <a:ext cx="995363" cy="995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1"/>
          <p:cNvSpPr>
            <a:spLocks noGrp="1"/>
          </p:cNvSpPr>
          <p:nvPr>
            <p:ph type="title"/>
          </p:nvPr>
        </p:nvSpPr>
        <p:spPr>
          <a:xfrm>
            <a:off x="457200" y="253536"/>
            <a:ext cx="8229600" cy="1143000"/>
          </a:xfrm>
        </p:spPr>
        <p:txBody>
          <a:bodyPr>
            <a:normAutofit fontScale="90000"/>
          </a:bodyPr>
          <a:lstStyle/>
          <a:p>
            <a:pPr algn="ctr"/>
            <a:r>
              <a:rPr lang="en-US" sz="4000" b="1" dirty="0" smtClean="0">
                <a:solidFill>
                  <a:schemeClr val="tx1">
                    <a:lumMod val="95000"/>
                    <a:lumOff val="5000"/>
                  </a:schemeClr>
                </a:solidFill>
                <a:latin typeface="+mn-lt"/>
                <a:cs typeface="Times New Roman" pitchFamily="18" charset="0"/>
              </a:rPr>
              <a:t>Partnership for implementation of SDGs in Mizoram</a:t>
            </a:r>
            <a:endParaRPr lang="en-US" sz="40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marL="514350" indent="-514350" algn="just">
              <a:buFont typeface="Wingdings" pitchFamily="2" charset="2"/>
              <a:buChar char="v"/>
            </a:pPr>
            <a:r>
              <a:rPr lang="en-US" sz="2400" dirty="0" smtClean="0">
                <a:cs typeface="Times New Roman" pitchFamily="18" charset="0"/>
              </a:rPr>
              <a:t>Implementation of the SDGs started worldwide in 2016. This process can also be called "Localizing the SDGs’.</a:t>
            </a:r>
          </a:p>
          <a:p>
            <a:pPr marL="514350" lvl="0" indent="-514350" algn="just">
              <a:buNone/>
            </a:pPr>
            <a:endParaRPr lang="en-US" sz="2400" dirty="0" smtClean="0">
              <a:cs typeface="Times New Roman" pitchFamily="18" charset="0"/>
            </a:endParaRPr>
          </a:p>
          <a:p>
            <a:pPr marL="514350" indent="-514350" algn="just">
              <a:buFont typeface="Wingdings" pitchFamily="2" charset="2"/>
              <a:buChar char="v"/>
            </a:pPr>
            <a:r>
              <a:rPr lang="en-US" sz="2400" dirty="0" smtClean="0">
                <a:cs typeface="Times New Roman" pitchFamily="18" charset="0"/>
              </a:rPr>
              <a:t>The foremost objective of SDG is to ensure that ‘No One is Left Behind’.</a:t>
            </a:r>
          </a:p>
          <a:p>
            <a:pPr marL="514350" indent="-514350" algn="just">
              <a:buNone/>
            </a:pPr>
            <a:endParaRPr lang="en-US" sz="2400" dirty="0" smtClean="0">
              <a:cs typeface="Times New Roman" pitchFamily="18" charset="0"/>
            </a:endParaRPr>
          </a:p>
          <a:p>
            <a:pPr marL="514350" lvl="0" indent="-514350" algn="just">
              <a:buFont typeface="Wingdings" pitchFamily="2" charset="2"/>
              <a:buChar char="v"/>
            </a:pPr>
            <a:r>
              <a:rPr lang="en-US" sz="2400" dirty="0" smtClean="0">
                <a:cs typeface="Times New Roman" pitchFamily="18" charset="0"/>
              </a:rPr>
              <a:t>Crucially important as implementation of SDGs happens mostly at the local level.</a:t>
            </a:r>
          </a:p>
          <a:p>
            <a:pPr marL="514350" lvl="0" indent="-514350" algn="just">
              <a:buNone/>
            </a:pPr>
            <a:endParaRPr lang="en-US" sz="2400" dirty="0" smtClean="0">
              <a:cs typeface="Times New Roman" pitchFamily="18" charset="0"/>
            </a:endParaRPr>
          </a:p>
          <a:p>
            <a:pPr marL="514350" indent="-514350" algn="just">
              <a:buFont typeface="Wingdings" pitchFamily="2" charset="2"/>
              <a:buChar char="v"/>
            </a:pPr>
            <a:r>
              <a:rPr lang="en-US" sz="2400" dirty="0" smtClean="0">
                <a:cs typeface="Times New Roman" pitchFamily="18" charset="0"/>
              </a:rPr>
              <a:t>Defining needs and priorities aligning with development schemes and </a:t>
            </a:r>
            <a:r>
              <a:rPr lang="en-US" sz="2400" dirty="0" err="1" smtClean="0">
                <a:cs typeface="Times New Roman" pitchFamily="18" charset="0"/>
              </a:rPr>
              <a:t>programmes</a:t>
            </a:r>
            <a:r>
              <a:rPr lang="en-US" sz="2400" dirty="0" smtClean="0">
                <a:cs typeface="Times New Roman" pitchFamily="18" charset="0"/>
              </a:rPr>
              <a:t> in term of SDGs targets.</a:t>
            </a:r>
          </a:p>
          <a:p>
            <a:pPr marL="514350" lvl="0" indent="-514350" algn="just">
              <a:buNone/>
            </a:pPr>
            <a:endParaRPr lang="en-US" sz="2400" dirty="0" smtClean="0">
              <a:cs typeface="Times New Roman" pitchFamily="18" charset="0"/>
            </a:endParaRPr>
          </a:p>
        </p:txBody>
      </p:sp>
      <p:pic>
        <p:nvPicPr>
          <p:cNvPr id="4" name="Picture 3" descr="SDGs Goals.jpg"/>
          <p:cNvPicPr>
            <a:picLocks noChangeAspect="1"/>
          </p:cNvPicPr>
          <p:nvPr/>
        </p:nvPicPr>
        <p:blipFill>
          <a:blip r:embed="rId2"/>
          <a:stretch>
            <a:fillRect/>
          </a:stretch>
        </p:blipFill>
        <p:spPr>
          <a:xfrm>
            <a:off x="8382000" y="6096000"/>
            <a:ext cx="609600" cy="609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1"/>
          <p:cNvSpPr>
            <a:spLocks noGrp="1"/>
          </p:cNvSpPr>
          <p:nvPr>
            <p:ph type="title"/>
          </p:nvPr>
        </p:nvSpPr>
        <p:spPr>
          <a:xfrm>
            <a:off x="457200" y="253536"/>
            <a:ext cx="8229600" cy="1143000"/>
          </a:xfrm>
        </p:spPr>
        <p:txBody>
          <a:bodyPr>
            <a:normAutofit/>
          </a:bodyPr>
          <a:lstStyle/>
          <a:p>
            <a:pPr algn="ctr"/>
            <a:r>
              <a:rPr lang="en-US" sz="4000" b="1" dirty="0" smtClean="0">
                <a:solidFill>
                  <a:schemeClr val="tx2">
                    <a:lumMod val="60000"/>
                    <a:lumOff val="40000"/>
                  </a:schemeClr>
                </a:solidFill>
                <a:latin typeface="Times New Roman" pitchFamily="18" charset="0"/>
                <a:cs typeface="Times New Roman" pitchFamily="18" charset="0"/>
              </a:rPr>
              <a:t>LOCALIZATION OF SDGS</a:t>
            </a:r>
            <a:endParaRPr lang="en-US" sz="40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marL="514350" indent="-514350" algn="ctr">
              <a:buNone/>
            </a:pPr>
            <a:endParaRPr lang="en-US" sz="2400" dirty="0" smtClean="0">
              <a:latin typeface="Times New Roman" pitchFamily="18" charset="0"/>
              <a:cs typeface="Times New Roman" pitchFamily="18" charset="0"/>
            </a:endParaRPr>
          </a:p>
          <a:p>
            <a:pPr marL="514350" indent="-514350" algn="ctr">
              <a:buNone/>
            </a:pPr>
            <a:endParaRPr lang="en-US" sz="2400" dirty="0" smtClean="0">
              <a:latin typeface="Times New Roman" pitchFamily="18" charset="0"/>
              <a:cs typeface="Times New Roman" pitchFamily="18" charset="0"/>
            </a:endParaRPr>
          </a:p>
          <a:p>
            <a:pPr marL="514350" indent="-514350" algn="ctr">
              <a:buNone/>
            </a:pPr>
            <a:r>
              <a:rPr lang="en-US" dirty="0" smtClean="0">
                <a:latin typeface="Times New Roman" pitchFamily="18" charset="0"/>
                <a:cs typeface="Times New Roman" pitchFamily="18" charset="0"/>
              </a:rPr>
              <a:t>Concerted efforts in all aspects so as to achieve ‘</a:t>
            </a:r>
            <a:r>
              <a:rPr lang="en-US" b="1" i="1" dirty="0" smtClean="0">
                <a:latin typeface="Times New Roman" pitchFamily="18" charset="0"/>
                <a:cs typeface="Times New Roman" pitchFamily="18" charset="0"/>
              </a:rPr>
              <a:t>Leaving no one behind’</a:t>
            </a:r>
          </a:p>
          <a:p>
            <a:pPr marL="514350" indent="-514350" algn="ctr">
              <a:buNone/>
            </a:pPr>
            <a:endParaRPr lang="en-US" b="1" i="1" dirty="0" smtClean="0">
              <a:latin typeface="Times New Roman" pitchFamily="18" charset="0"/>
              <a:cs typeface="Times New Roman" pitchFamily="18" charset="0"/>
            </a:endParaRPr>
          </a:p>
          <a:p>
            <a:pPr marL="514350" indent="-514350" algn="ctr">
              <a:buNone/>
            </a:pPr>
            <a:endParaRPr lang="en-US" b="1" i="1" dirty="0" smtClean="0">
              <a:latin typeface="Times New Roman" pitchFamily="18" charset="0"/>
              <a:cs typeface="Times New Roman" pitchFamily="18" charset="0"/>
            </a:endParaRPr>
          </a:p>
          <a:p>
            <a:pPr marL="514350" indent="-514350" algn="ctr">
              <a:buNone/>
            </a:pPr>
            <a:endParaRPr lang="en-US" b="1" i="1" dirty="0" smtClean="0">
              <a:latin typeface="Times New Roman" pitchFamily="18" charset="0"/>
              <a:cs typeface="Times New Roman" pitchFamily="18" charset="0"/>
            </a:endParaRPr>
          </a:p>
          <a:p>
            <a:pPr marL="514350" lvl="0" indent="-514350" algn="ctr">
              <a:buNone/>
            </a:pPr>
            <a:r>
              <a:rPr lang="en-US" sz="4000" b="1" dirty="0" smtClean="0">
                <a:solidFill>
                  <a:schemeClr val="accent1">
                    <a:lumMod val="60000"/>
                    <a:lumOff val="40000"/>
                  </a:schemeClr>
                </a:solidFill>
              </a:rPr>
              <a:t>Thank you !</a:t>
            </a:r>
          </a:p>
          <a:p>
            <a:pPr marL="514350" indent="-514350" algn="ctr">
              <a:buNone/>
            </a:pPr>
            <a:endParaRPr lang="en-US" b="1" i="1" dirty="0" smtClean="0">
              <a:latin typeface="Times New Roman" pitchFamily="18" charset="0"/>
              <a:cs typeface="Times New Roman" pitchFamily="18" charset="0"/>
            </a:endParaRPr>
          </a:p>
          <a:p>
            <a:pPr marL="514350" lvl="0" indent="-514350" algn="just">
              <a:buNone/>
            </a:pPr>
            <a:endParaRPr lang="en-US" sz="2400" dirty="0" smtClean="0">
              <a:cs typeface="Times New Roman" pitchFamily="18" charset="0"/>
            </a:endParaRPr>
          </a:p>
        </p:txBody>
      </p:sp>
      <p:pic>
        <p:nvPicPr>
          <p:cNvPr id="4" name="Picture 3" descr="SDGs Goals.jpg"/>
          <p:cNvPicPr>
            <a:picLocks noChangeAspect="1"/>
          </p:cNvPicPr>
          <p:nvPr/>
        </p:nvPicPr>
        <p:blipFill>
          <a:blip r:embed="rId2"/>
          <a:stretch>
            <a:fillRect/>
          </a:stretch>
        </p:blipFill>
        <p:spPr>
          <a:xfrm>
            <a:off x="8382000" y="6096000"/>
            <a:ext cx="609600" cy="609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1"/>
          <p:cNvSpPr>
            <a:spLocks noGrp="1"/>
          </p:cNvSpPr>
          <p:nvPr>
            <p:ph type="title"/>
          </p:nvPr>
        </p:nvSpPr>
        <p:spPr>
          <a:xfrm>
            <a:off x="457200" y="253536"/>
            <a:ext cx="8229600" cy="1143000"/>
          </a:xfrm>
        </p:spPr>
        <p:txBody>
          <a:bodyPr>
            <a:normAutofit/>
          </a:bodyPr>
          <a:lstStyle/>
          <a:p>
            <a:pPr algn="ctr"/>
            <a:r>
              <a:rPr lang="en-US" sz="4000" b="1" dirty="0" smtClean="0">
                <a:solidFill>
                  <a:schemeClr val="tx2">
                    <a:lumMod val="60000"/>
                    <a:lumOff val="40000"/>
                  </a:schemeClr>
                </a:solidFill>
                <a:latin typeface="Times New Roman" pitchFamily="18" charset="0"/>
                <a:cs typeface="Times New Roman" pitchFamily="18" charset="0"/>
              </a:rPr>
              <a:t>WHAT WE NEED TO DO</a:t>
            </a:r>
            <a:endParaRPr lang="en-US" sz="4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3200" b="1" dirty="0" smtClean="0">
                <a:solidFill>
                  <a:schemeClr val="tx1"/>
                </a:solidFill>
                <a:latin typeface="+mn-lt"/>
                <a:cs typeface="Times New Roman" pitchFamily="18" charset="0"/>
              </a:rPr>
              <a:t>ORIGIN OF SUSTAINABLE DEVELOPMENT GOALS 2030</a:t>
            </a:r>
            <a:endParaRPr lang="en-US" sz="3200" dirty="0">
              <a:solidFill>
                <a:schemeClr val="tx1"/>
              </a:solidFill>
              <a:latin typeface="+mn-lt"/>
              <a:cs typeface="Times New Roman" pitchFamily="18" charset="0"/>
            </a:endParaRPr>
          </a:p>
        </p:txBody>
      </p:sp>
      <p:sp>
        <p:nvSpPr>
          <p:cNvPr id="3" name="Content Placeholder 2"/>
          <p:cNvSpPr>
            <a:spLocks noGrp="1"/>
          </p:cNvSpPr>
          <p:nvPr>
            <p:ph idx="1"/>
          </p:nvPr>
        </p:nvSpPr>
        <p:spPr>
          <a:xfrm>
            <a:off x="457200" y="1524000"/>
            <a:ext cx="8229600" cy="4526280"/>
          </a:xfrm>
        </p:spPr>
        <p:txBody>
          <a:bodyPr>
            <a:normAutofit/>
          </a:bodyPr>
          <a:lstStyle/>
          <a:p>
            <a:pPr>
              <a:buNone/>
            </a:pPr>
            <a:endParaRPr lang="en-IN" b="1" u="sng" dirty="0" smtClean="0">
              <a:latin typeface="Arial Narrow" pitchFamily="34" charset="0"/>
            </a:endParaRPr>
          </a:p>
          <a:p>
            <a:pPr>
              <a:buFont typeface="Wingdings" pitchFamily="2" charset="2"/>
              <a:buChar char="v"/>
            </a:pPr>
            <a:r>
              <a:rPr lang="en-IN" sz="2800" b="1" u="sng" dirty="0" smtClean="0">
                <a:cs typeface="Times New Roman" pitchFamily="18" charset="0"/>
              </a:rPr>
              <a:t>25</a:t>
            </a:r>
            <a:r>
              <a:rPr lang="en-IN" sz="2800" b="1" u="sng" baseline="30000" dirty="0" smtClean="0">
                <a:cs typeface="Times New Roman" pitchFamily="18" charset="0"/>
              </a:rPr>
              <a:t>th</a:t>
            </a:r>
            <a:r>
              <a:rPr lang="en-IN" sz="2800" b="1" u="sng" dirty="0" smtClean="0">
                <a:cs typeface="Times New Roman" pitchFamily="18" charset="0"/>
              </a:rPr>
              <a:t> September 2015</a:t>
            </a:r>
            <a:r>
              <a:rPr lang="en-IN" sz="2800" b="1" dirty="0" smtClean="0">
                <a:cs typeface="Times New Roman" pitchFamily="18" charset="0"/>
              </a:rPr>
              <a:t> </a:t>
            </a:r>
            <a:r>
              <a:rPr lang="en-IN" sz="2800" dirty="0" smtClean="0">
                <a:cs typeface="Times New Roman" pitchFamily="18" charset="0"/>
              </a:rPr>
              <a:t>– Adopted by 193 countries at 70</a:t>
            </a:r>
            <a:r>
              <a:rPr lang="en-IN" sz="2800" baseline="30000" dirty="0" smtClean="0">
                <a:cs typeface="Times New Roman" pitchFamily="18" charset="0"/>
              </a:rPr>
              <a:t>th</a:t>
            </a:r>
            <a:r>
              <a:rPr lang="en-IN" sz="2800" dirty="0" smtClean="0">
                <a:cs typeface="Times New Roman" pitchFamily="18" charset="0"/>
              </a:rPr>
              <a:t> Summit of UN held at New York </a:t>
            </a:r>
            <a:r>
              <a:rPr lang="en-US" sz="2800" dirty="0" smtClean="0">
                <a:cs typeface="Times New Roman" pitchFamily="18" charset="0"/>
              </a:rPr>
              <a:t>under the official agenda “</a:t>
            </a:r>
            <a:r>
              <a:rPr lang="en-US" sz="2800" b="1" dirty="0" smtClean="0">
                <a:cs typeface="Times New Roman" pitchFamily="18" charset="0"/>
              </a:rPr>
              <a:t>Transforming our world: the 2030 Agenda for Sustainable Development</a:t>
            </a:r>
            <a:r>
              <a:rPr lang="en-US" sz="2800" dirty="0" smtClean="0">
                <a:cs typeface="Times New Roman" pitchFamily="18" charset="0"/>
              </a:rPr>
              <a:t>”. </a:t>
            </a:r>
            <a:endParaRPr lang="en-IN" sz="2800" b="1" dirty="0" smtClean="0">
              <a:cs typeface="Times New Roman" pitchFamily="18" charset="0"/>
            </a:endParaRPr>
          </a:p>
          <a:p>
            <a:pPr>
              <a:buNone/>
            </a:pPr>
            <a:endParaRPr lang="en-IN" sz="2800" b="1" dirty="0" smtClean="0">
              <a:cs typeface="Times New Roman" pitchFamily="18" charset="0"/>
            </a:endParaRPr>
          </a:p>
          <a:p>
            <a:pPr>
              <a:buFont typeface="Wingdings" pitchFamily="2" charset="2"/>
              <a:buChar char="v"/>
            </a:pPr>
            <a:r>
              <a:rPr lang="en-IN" sz="2800" b="1" u="sng" dirty="0" smtClean="0">
                <a:cs typeface="Times New Roman" pitchFamily="18" charset="0"/>
              </a:rPr>
              <a:t>1</a:t>
            </a:r>
            <a:r>
              <a:rPr lang="en-IN" sz="2800" b="1" u="sng" baseline="30000" dirty="0" smtClean="0">
                <a:cs typeface="Times New Roman" pitchFamily="18" charset="0"/>
              </a:rPr>
              <a:t>st</a:t>
            </a:r>
            <a:r>
              <a:rPr lang="en-IN" sz="2800" b="1" u="sng" dirty="0" smtClean="0">
                <a:cs typeface="Times New Roman" pitchFamily="18" charset="0"/>
              </a:rPr>
              <a:t> January 2016</a:t>
            </a:r>
            <a:r>
              <a:rPr lang="en-IN" sz="2800" b="1" dirty="0" smtClean="0">
                <a:cs typeface="Times New Roman" pitchFamily="18" charset="0"/>
              </a:rPr>
              <a:t> - </a:t>
            </a:r>
            <a:r>
              <a:rPr lang="en-IN" sz="2800" dirty="0" smtClean="0">
                <a:cs typeface="Times New Roman" pitchFamily="18" charset="0"/>
              </a:rPr>
              <a:t>Officially came into effect. </a:t>
            </a:r>
          </a:p>
          <a:p>
            <a:pPr>
              <a:buNone/>
            </a:pPr>
            <a:endParaRPr lang="en-IN" sz="2800" b="1" dirty="0" smtClean="0">
              <a:cs typeface="Times New Roman" pitchFamily="18" charset="0"/>
            </a:endParaRPr>
          </a:p>
          <a:p>
            <a:pPr>
              <a:buFont typeface="Wingdings" pitchFamily="2" charset="2"/>
              <a:buChar char="v"/>
            </a:pPr>
            <a:r>
              <a:rPr lang="en-IN" sz="2800" dirty="0" smtClean="0">
                <a:cs typeface="Times New Roman" pitchFamily="18" charset="0"/>
              </a:rPr>
              <a:t>17 Goals  and 169 Targets with 306 indicators.</a:t>
            </a:r>
          </a:p>
          <a:p>
            <a:pPr>
              <a:buNone/>
            </a:pPr>
            <a:endParaRPr lang="en-IN" b="1" dirty="0" smtClean="0">
              <a:solidFill>
                <a:srgbClr val="0070C0"/>
              </a:solidFill>
              <a:latin typeface="Arial Narrow" pitchFamily="34" charset="0"/>
            </a:endParaRPr>
          </a:p>
          <a:p>
            <a:pPr>
              <a:buNone/>
            </a:pPr>
            <a:endParaRPr lang="en-IN" b="1" dirty="0" smtClean="0">
              <a:solidFill>
                <a:srgbClr val="0070C0"/>
              </a:solidFill>
              <a:latin typeface="Arial Narrow" pitchFamily="34" charset="0"/>
            </a:endParaRPr>
          </a:p>
          <a:p>
            <a:pPr>
              <a:buNone/>
            </a:pPr>
            <a:endParaRPr lang="en-US" dirty="0"/>
          </a:p>
        </p:txBody>
      </p:sp>
      <p:pic>
        <p:nvPicPr>
          <p:cNvPr id="4" name="Picture 3" descr="SDGs Goals.jpg"/>
          <p:cNvPicPr>
            <a:picLocks noChangeAspect="1"/>
          </p:cNvPicPr>
          <p:nvPr/>
        </p:nvPicPr>
        <p:blipFill>
          <a:blip r:embed="rId2"/>
          <a:stretch>
            <a:fillRect/>
          </a:stretch>
        </p:blipFill>
        <p:spPr>
          <a:xfrm>
            <a:off x="8153400" y="5943600"/>
            <a:ext cx="762000" cy="76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0720"/>
            <a:ext cx="8229600" cy="4526280"/>
          </a:xfrm>
        </p:spPr>
        <p:txBody>
          <a:bodyPr>
            <a:normAutofit/>
          </a:bodyPr>
          <a:lstStyle/>
          <a:p>
            <a:pPr>
              <a:buFont typeface="Wingdings" pitchFamily="2" charset="2"/>
              <a:buChar char="Ø"/>
            </a:pPr>
            <a:r>
              <a:rPr lang="en-US" sz="3600" b="1" u="sng" dirty="0" smtClean="0">
                <a:solidFill>
                  <a:schemeClr val="accent6">
                    <a:lumMod val="60000"/>
                    <a:lumOff val="40000"/>
                  </a:schemeClr>
                </a:solidFill>
                <a:cs typeface="Times New Roman" pitchFamily="18" charset="0"/>
              </a:rPr>
              <a:t>Social</a:t>
            </a:r>
          </a:p>
          <a:p>
            <a:pPr lvl="2">
              <a:buFont typeface="Wingdings" pitchFamily="2" charset="2"/>
              <a:buChar char="v"/>
            </a:pPr>
            <a:r>
              <a:rPr lang="en-US" sz="2800" dirty="0" smtClean="0">
                <a:cs typeface="Times New Roman" pitchFamily="18" charset="0"/>
              </a:rPr>
              <a:t>Goal 1 - No poverty</a:t>
            </a:r>
          </a:p>
          <a:p>
            <a:pPr lvl="2">
              <a:buFont typeface="Wingdings" pitchFamily="2" charset="2"/>
              <a:buChar char="v"/>
            </a:pPr>
            <a:r>
              <a:rPr lang="en-US" sz="2800" dirty="0" smtClean="0">
                <a:cs typeface="Times New Roman" pitchFamily="18" charset="0"/>
              </a:rPr>
              <a:t>Goal 2 - Zero Hunger</a:t>
            </a:r>
          </a:p>
          <a:p>
            <a:pPr lvl="2">
              <a:buFont typeface="Wingdings" pitchFamily="2" charset="2"/>
              <a:buChar char="v"/>
            </a:pPr>
            <a:r>
              <a:rPr lang="en-US" sz="2800" dirty="0" smtClean="0">
                <a:cs typeface="Times New Roman" pitchFamily="18" charset="0"/>
              </a:rPr>
              <a:t>Goal 3 - Good Health &amp; Wellbeing</a:t>
            </a:r>
          </a:p>
          <a:p>
            <a:pPr lvl="2">
              <a:buFont typeface="Wingdings" pitchFamily="2" charset="2"/>
              <a:buChar char="v"/>
            </a:pPr>
            <a:r>
              <a:rPr lang="en-US" sz="2800" dirty="0" smtClean="0">
                <a:cs typeface="Times New Roman" pitchFamily="18" charset="0"/>
              </a:rPr>
              <a:t>Goal 4 - Quality Education</a:t>
            </a:r>
          </a:p>
          <a:p>
            <a:pPr lvl="2">
              <a:buFont typeface="Wingdings" pitchFamily="2" charset="2"/>
              <a:buChar char="v"/>
            </a:pPr>
            <a:r>
              <a:rPr lang="en-US" sz="2800" dirty="0" smtClean="0">
                <a:cs typeface="Times New Roman" pitchFamily="18" charset="0"/>
              </a:rPr>
              <a:t>Goal 5 - Gender Equality</a:t>
            </a:r>
          </a:p>
          <a:p>
            <a:pPr lvl="2">
              <a:buFont typeface="Wingdings" pitchFamily="2" charset="2"/>
              <a:buChar char="v"/>
            </a:pPr>
            <a:r>
              <a:rPr lang="en-US" sz="2800" dirty="0" smtClean="0">
                <a:cs typeface="Times New Roman" pitchFamily="18" charset="0"/>
              </a:rPr>
              <a:t>Goal 6- Clean Water &amp; Sanitat</a:t>
            </a:r>
            <a:r>
              <a:rPr lang="en-US" sz="2800" dirty="0" smtClean="0"/>
              <a:t>ion</a:t>
            </a:r>
            <a:endParaRPr lang="en-US" sz="3200" dirty="0" smtClean="0"/>
          </a:p>
          <a:p>
            <a:pPr>
              <a:buNone/>
            </a:pPr>
            <a:endParaRPr lang="en-US" dirty="0"/>
          </a:p>
        </p:txBody>
      </p:sp>
      <p:pic>
        <p:nvPicPr>
          <p:cNvPr id="5" name="Picture 4" descr="SDGs Goals.jpg"/>
          <p:cNvPicPr>
            <a:picLocks noChangeAspect="1"/>
          </p:cNvPicPr>
          <p:nvPr/>
        </p:nvPicPr>
        <p:blipFill>
          <a:blip r:embed="rId2"/>
          <a:stretch>
            <a:fillRect/>
          </a:stretch>
        </p:blipFill>
        <p:spPr>
          <a:xfrm>
            <a:off x="7772400" y="5562600"/>
            <a:ext cx="914400" cy="914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l"/>
            <a:r>
              <a:rPr lang="en-US" sz="3600" b="1" dirty="0" smtClean="0">
                <a:solidFill>
                  <a:schemeClr val="accent6"/>
                </a:solidFill>
                <a:latin typeface="+mn-lt"/>
                <a:cs typeface="Times New Roman" pitchFamily="18" charset="0"/>
              </a:rPr>
              <a:t>17 GOALS OF SDGS</a:t>
            </a:r>
            <a:endParaRPr lang="en-US" sz="3600" dirty="0">
              <a:solidFill>
                <a:schemeClr val="accent6"/>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839200" cy="4876800"/>
          </a:xfrm>
        </p:spPr>
        <p:txBody>
          <a:bodyPr>
            <a:normAutofit/>
          </a:bodyPr>
          <a:lstStyle/>
          <a:p>
            <a:pPr>
              <a:buFont typeface="Wingdings" pitchFamily="2" charset="2"/>
              <a:buChar char="Ø"/>
            </a:pPr>
            <a:r>
              <a:rPr lang="en-US" sz="3600" b="1" u="sng" dirty="0" smtClean="0">
                <a:solidFill>
                  <a:srgbClr val="FFFF00"/>
                </a:solidFill>
                <a:cs typeface="Times New Roman" pitchFamily="18" charset="0"/>
              </a:rPr>
              <a:t>Economic</a:t>
            </a:r>
          </a:p>
          <a:p>
            <a:pPr lvl="2">
              <a:buFont typeface="Wingdings" pitchFamily="2" charset="2"/>
              <a:buChar char="v"/>
            </a:pPr>
            <a:r>
              <a:rPr lang="en-US" sz="2800" dirty="0" smtClean="0">
                <a:cs typeface="Times New Roman" pitchFamily="18" charset="0"/>
              </a:rPr>
              <a:t>Goal 7 - Affordable &amp; Clean Energy</a:t>
            </a:r>
          </a:p>
          <a:p>
            <a:pPr lvl="2" algn="just">
              <a:buFont typeface="Wingdings" pitchFamily="2" charset="2"/>
              <a:buChar char="v"/>
            </a:pPr>
            <a:r>
              <a:rPr lang="en-US" sz="2800" dirty="0" smtClean="0">
                <a:cs typeface="Times New Roman" pitchFamily="18" charset="0"/>
              </a:rPr>
              <a:t>Goal 8 - Decent Work &amp; Economic  </a:t>
            </a:r>
            <a:r>
              <a:rPr lang="en-US" sz="2800" dirty="0" smtClean="0">
                <a:cs typeface="Times New Roman" pitchFamily="18" charset="0"/>
              </a:rPr>
              <a:t>Growth</a:t>
            </a:r>
            <a:endParaRPr lang="en-US" sz="2800" dirty="0" smtClean="0">
              <a:cs typeface="Times New Roman" pitchFamily="18" charset="0"/>
            </a:endParaRPr>
          </a:p>
          <a:p>
            <a:pPr lvl="2">
              <a:buFont typeface="Wingdings" pitchFamily="2" charset="2"/>
              <a:buChar char="v"/>
            </a:pPr>
            <a:r>
              <a:rPr lang="en-US" sz="2800" dirty="0" smtClean="0">
                <a:cs typeface="Times New Roman" pitchFamily="18" charset="0"/>
              </a:rPr>
              <a:t>Goal 9 - Industry Innovation&amp; Infrastructure</a:t>
            </a:r>
          </a:p>
          <a:p>
            <a:pPr lvl="2">
              <a:buFont typeface="Wingdings" pitchFamily="2" charset="2"/>
              <a:buChar char="v"/>
            </a:pPr>
            <a:r>
              <a:rPr lang="en-US" sz="2800" dirty="0" smtClean="0">
                <a:cs typeface="Times New Roman" pitchFamily="18" charset="0"/>
              </a:rPr>
              <a:t>Goal 10 - Reduce Inequalities </a:t>
            </a:r>
          </a:p>
          <a:p>
            <a:pPr lvl="2">
              <a:buFont typeface="Wingdings" pitchFamily="2" charset="2"/>
              <a:buChar char="v"/>
            </a:pPr>
            <a:r>
              <a:rPr lang="en-US" sz="2800" dirty="0" smtClean="0">
                <a:cs typeface="Times New Roman" pitchFamily="18" charset="0"/>
              </a:rPr>
              <a:t>Goal 11 - Sustainable Cities &amp; </a:t>
            </a:r>
            <a:r>
              <a:rPr lang="en-US" sz="2800" dirty="0" smtClean="0">
                <a:cs typeface="Times New Roman" pitchFamily="18" charset="0"/>
              </a:rPr>
              <a:t>Communities</a:t>
            </a:r>
            <a:endParaRPr lang="en-US" sz="2800" dirty="0" smtClean="0">
              <a:cs typeface="Times New Roman" pitchFamily="18" charset="0"/>
            </a:endParaRPr>
          </a:p>
          <a:p>
            <a:pPr>
              <a:buNone/>
            </a:pPr>
            <a:endParaRPr lang="en-US" dirty="0"/>
          </a:p>
        </p:txBody>
      </p:sp>
      <p:pic>
        <p:nvPicPr>
          <p:cNvPr id="5" name="Picture 4" descr="SDGs Goals.jpg"/>
          <p:cNvPicPr>
            <a:picLocks noChangeAspect="1"/>
          </p:cNvPicPr>
          <p:nvPr/>
        </p:nvPicPr>
        <p:blipFill>
          <a:blip r:embed="rId2"/>
          <a:stretch>
            <a:fillRect/>
          </a:stretch>
        </p:blipFill>
        <p:spPr>
          <a:xfrm>
            <a:off x="7772400" y="5562600"/>
            <a:ext cx="914400" cy="914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l"/>
            <a:r>
              <a:rPr lang="en-US" sz="3600" b="1" dirty="0" smtClean="0">
                <a:solidFill>
                  <a:schemeClr val="accent6">
                    <a:lumMod val="40000"/>
                    <a:lumOff val="60000"/>
                  </a:schemeClr>
                </a:solidFill>
                <a:latin typeface="+mn-lt"/>
                <a:cs typeface="Times New Roman" pitchFamily="18" charset="0"/>
              </a:rPr>
              <a:t>17 GOALS OF SDGS</a:t>
            </a:r>
            <a:endParaRPr lang="en-US" sz="3600" dirty="0">
              <a:solidFill>
                <a:schemeClr val="accent6">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4876800"/>
          </a:xfrm>
        </p:spPr>
        <p:txBody>
          <a:bodyPr>
            <a:normAutofit/>
          </a:bodyPr>
          <a:lstStyle/>
          <a:p>
            <a:pPr>
              <a:buFont typeface="Wingdings" pitchFamily="2" charset="2"/>
              <a:buChar char="Ø"/>
            </a:pPr>
            <a:r>
              <a:rPr lang="en-US" sz="3600" b="1" u="sng" dirty="0" smtClean="0">
                <a:solidFill>
                  <a:srgbClr val="00B050"/>
                </a:solidFill>
                <a:cs typeface="Times New Roman" pitchFamily="18" charset="0"/>
              </a:rPr>
              <a:t>Environmental</a:t>
            </a:r>
          </a:p>
          <a:p>
            <a:pPr>
              <a:buNone/>
            </a:pPr>
            <a:endParaRPr lang="en-US" b="1" u="sng" dirty="0" smtClean="0">
              <a:solidFill>
                <a:srgbClr val="00B050"/>
              </a:solidFill>
              <a:cs typeface="Times New Roman" pitchFamily="18" charset="0"/>
            </a:endParaRPr>
          </a:p>
          <a:p>
            <a:pPr lvl="2" algn="just">
              <a:buFont typeface="Wingdings" pitchFamily="2" charset="2"/>
              <a:buChar char="v"/>
            </a:pPr>
            <a:r>
              <a:rPr lang="en-US" sz="2400" dirty="0" smtClean="0">
                <a:cs typeface="Times New Roman" pitchFamily="18" charset="0"/>
              </a:rPr>
              <a:t>Goal 12 -  Sustainable Consumption </a:t>
            </a:r>
            <a:r>
              <a:rPr lang="en-US" sz="2400" dirty="0" smtClean="0">
                <a:cs typeface="Times New Roman" pitchFamily="18" charset="0"/>
              </a:rPr>
              <a:t>&amp; </a:t>
            </a:r>
            <a:r>
              <a:rPr lang="en-US" sz="2400" dirty="0" smtClean="0">
                <a:cs typeface="Times New Roman" pitchFamily="18" charset="0"/>
              </a:rPr>
              <a:t>Production</a:t>
            </a:r>
          </a:p>
          <a:p>
            <a:pPr lvl="2" algn="just">
              <a:buFont typeface="Wingdings" pitchFamily="2" charset="2"/>
              <a:buChar char="v"/>
            </a:pPr>
            <a:r>
              <a:rPr lang="en-US" sz="2400" dirty="0" smtClean="0">
                <a:cs typeface="Times New Roman" pitchFamily="18" charset="0"/>
              </a:rPr>
              <a:t>Goal 13 - Climate Action</a:t>
            </a:r>
          </a:p>
          <a:p>
            <a:pPr lvl="2" algn="just">
              <a:buFont typeface="Wingdings" pitchFamily="2" charset="2"/>
              <a:buChar char="v"/>
            </a:pPr>
            <a:r>
              <a:rPr lang="en-US" sz="2400" dirty="0" smtClean="0">
                <a:cs typeface="Times New Roman" pitchFamily="18" charset="0"/>
              </a:rPr>
              <a:t>Goal  14 - Life Below Water</a:t>
            </a:r>
          </a:p>
          <a:p>
            <a:pPr lvl="2" algn="just">
              <a:buFont typeface="Wingdings" pitchFamily="2" charset="2"/>
              <a:buChar char="v"/>
            </a:pPr>
            <a:r>
              <a:rPr lang="en-US" sz="2400" dirty="0" smtClean="0">
                <a:cs typeface="Times New Roman" pitchFamily="18" charset="0"/>
              </a:rPr>
              <a:t> Goal 15 – Life on Land</a:t>
            </a:r>
          </a:p>
          <a:p>
            <a:pPr>
              <a:buNone/>
            </a:pPr>
            <a:endParaRPr lang="en-US" dirty="0"/>
          </a:p>
        </p:txBody>
      </p:sp>
      <p:pic>
        <p:nvPicPr>
          <p:cNvPr id="5" name="Picture 4" descr="SDGs Goals.jpg"/>
          <p:cNvPicPr>
            <a:picLocks noChangeAspect="1"/>
          </p:cNvPicPr>
          <p:nvPr/>
        </p:nvPicPr>
        <p:blipFill>
          <a:blip r:embed="rId2"/>
          <a:stretch>
            <a:fillRect/>
          </a:stretch>
        </p:blipFill>
        <p:spPr>
          <a:xfrm>
            <a:off x="7772400" y="5562600"/>
            <a:ext cx="914400" cy="914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l"/>
            <a:r>
              <a:rPr lang="en-US" sz="3600" b="1" dirty="0" smtClean="0">
                <a:solidFill>
                  <a:schemeClr val="accent6">
                    <a:lumMod val="40000"/>
                    <a:lumOff val="60000"/>
                  </a:schemeClr>
                </a:solidFill>
                <a:latin typeface="Times New Roman" pitchFamily="18" charset="0"/>
                <a:cs typeface="Times New Roman" pitchFamily="18" charset="0"/>
              </a:rPr>
              <a:t>17 GOALS OF SDGS</a:t>
            </a:r>
            <a:endParaRPr lang="en-US" sz="3600"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4800600"/>
          </a:xfrm>
        </p:spPr>
        <p:txBody>
          <a:bodyPr>
            <a:normAutofit/>
          </a:bodyPr>
          <a:lstStyle/>
          <a:p>
            <a:pPr>
              <a:buFont typeface="Wingdings" pitchFamily="2" charset="2"/>
              <a:buChar char="Ø"/>
            </a:pPr>
            <a:r>
              <a:rPr lang="en-US" sz="2800" b="1" u="sng" dirty="0" smtClean="0">
                <a:cs typeface="Times New Roman" pitchFamily="18" charset="0"/>
              </a:rPr>
              <a:t>Fostering Peace and Partnership</a:t>
            </a:r>
          </a:p>
          <a:p>
            <a:pPr lvl="3">
              <a:buNone/>
            </a:pPr>
            <a:endParaRPr lang="en-US" sz="2800" dirty="0" smtClean="0">
              <a:cs typeface="Times New Roman" pitchFamily="18" charset="0"/>
            </a:endParaRPr>
          </a:p>
          <a:p>
            <a:pPr lvl="3">
              <a:buFont typeface="Wingdings" pitchFamily="2" charset="2"/>
              <a:buChar char="v"/>
            </a:pPr>
            <a:r>
              <a:rPr lang="en-US" sz="2800" dirty="0" smtClean="0">
                <a:cs typeface="Times New Roman" pitchFamily="18" charset="0"/>
              </a:rPr>
              <a:t>Goal </a:t>
            </a:r>
            <a:r>
              <a:rPr lang="en-US" sz="2800" dirty="0" smtClean="0">
                <a:cs typeface="Times New Roman" pitchFamily="18" charset="0"/>
              </a:rPr>
              <a:t>16 - Peace, Justice &amp; </a:t>
            </a:r>
            <a:r>
              <a:rPr lang="en-US" sz="2800" dirty="0" smtClean="0">
                <a:cs typeface="Times New Roman" pitchFamily="18" charset="0"/>
              </a:rPr>
              <a:t>Strong Institution.</a:t>
            </a:r>
          </a:p>
          <a:p>
            <a:pPr lvl="3">
              <a:buFont typeface="Wingdings" pitchFamily="2" charset="2"/>
              <a:buChar char="v"/>
            </a:pPr>
            <a:r>
              <a:rPr lang="en-US" sz="2800" dirty="0" smtClean="0">
                <a:cs typeface="Times New Roman" pitchFamily="18" charset="0"/>
              </a:rPr>
              <a:t>Goal </a:t>
            </a:r>
            <a:r>
              <a:rPr lang="en-US" sz="2800" dirty="0" smtClean="0">
                <a:cs typeface="Times New Roman" pitchFamily="18" charset="0"/>
              </a:rPr>
              <a:t>17 - Partnership for the Go</a:t>
            </a:r>
            <a:r>
              <a:rPr lang="en-US" sz="3600" dirty="0" smtClean="0">
                <a:cs typeface="Times New Roman" pitchFamily="18" charset="0"/>
              </a:rPr>
              <a:t>als</a:t>
            </a:r>
          </a:p>
          <a:p>
            <a:pPr>
              <a:buNone/>
            </a:pPr>
            <a:endParaRPr lang="en-US" dirty="0"/>
          </a:p>
        </p:txBody>
      </p:sp>
      <p:pic>
        <p:nvPicPr>
          <p:cNvPr id="5" name="Picture 4" descr="SDGs Goals.jpg"/>
          <p:cNvPicPr>
            <a:picLocks noChangeAspect="1"/>
          </p:cNvPicPr>
          <p:nvPr/>
        </p:nvPicPr>
        <p:blipFill>
          <a:blip r:embed="rId2"/>
          <a:stretch>
            <a:fillRect/>
          </a:stretch>
        </p:blipFill>
        <p:spPr>
          <a:xfrm>
            <a:off x="7772400" y="5562600"/>
            <a:ext cx="914400" cy="914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l"/>
            <a:r>
              <a:rPr lang="en-US" sz="3600" b="1" dirty="0" smtClean="0">
                <a:solidFill>
                  <a:schemeClr val="accent6">
                    <a:lumMod val="40000"/>
                    <a:lumOff val="60000"/>
                  </a:schemeClr>
                </a:solidFill>
                <a:latin typeface="+mn-lt"/>
                <a:cs typeface="Times New Roman" pitchFamily="18" charset="0"/>
              </a:rPr>
              <a:t>17 GOALS OF SDGS</a:t>
            </a:r>
            <a:endParaRPr lang="en-US" sz="3600" dirty="0">
              <a:solidFill>
                <a:schemeClr val="accent6">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4800600"/>
          </a:xfrm>
        </p:spPr>
        <p:txBody>
          <a:bodyPr>
            <a:normAutofit fontScale="85000" lnSpcReduction="20000"/>
          </a:bodyPr>
          <a:lstStyle/>
          <a:p>
            <a:pPr algn="just">
              <a:buFont typeface="Wingdings" pitchFamily="2" charset="2"/>
              <a:buChar char="v"/>
            </a:pPr>
            <a:r>
              <a:rPr lang="en-US" sz="2600" dirty="0" smtClean="0">
                <a:cs typeface="Times New Roman" pitchFamily="18" charset="0"/>
              </a:rPr>
              <a:t>Inclusive (Government, Organization, Public).</a:t>
            </a:r>
          </a:p>
          <a:p>
            <a:pPr algn="just">
              <a:buNone/>
            </a:pPr>
            <a:endParaRPr lang="en-US" sz="2600" dirty="0" smtClean="0">
              <a:cs typeface="Times New Roman" pitchFamily="18" charset="0"/>
            </a:endParaRPr>
          </a:p>
          <a:p>
            <a:pPr algn="just">
              <a:buFont typeface="Wingdings" pitchFamily="2" charset="2"/>
              <a:buChar char="v"/>
            </a:pPr>
            <a:r>
              <a:rPr lang="en-US" sz="2600" dirty="0" smtClean="0">
                <a:cs typeface="Times New Roman" pitchFamily="18" charset="0"/>
              </a:rPr>
              <a:t>Universal (Apply to all Countries involving the entire Community taking into account different national realities).</a:t>
            </a:r>
          </a:p>
          <a:p>
            <a:pPr algn="just">
              <a:buNone/>
            </a:pPr>
            <a:endParaRPr lang="en-US" sz="2600" dirty="0" smtClean="0">
              <a:cs typeface="Times New Roman" pitchFamily="18" charset="0"/>
            </a:endParaRPr>
          </a:p>
          <a:p>
            <a:pPr algn="just">
              <a:buFont typeface="Wingdings" pitchFamily="2" charset="2"/>
              <a:buChar char="v"/>
            </a:pPr>
            <a:r>
              <a:rPr lang="en-US" sz="2600" dirty="0" smtClean="0">
                <a:cs typeface="Times New Roman" pitchFamily="18" charset="0"/>
              </a:rPr>
              <a:t>Integrated ( Promotes integration of economy Environment and Society).</a:t>
            </a:r>
          </a:p>
          <a:p>
            <a:pPr algn="just">
              <a:buNone/>
            </a:pPr>
            <a:endParaRPr lang="en-US" sz="2600" dirty="0" smtClean="0">
              <a:cs typeface="Times New Roman" pitchFamily="18" charset="0"/>
            </a:endParaRPr>
          </a:p>
          <a:p>
            <a:pPr algn="just">
              <a:buFont typeface="Wingdings" pitchFamily="2" charset="2"/>
              <a:buChar char="v"/>
            </a:pPr>
            <a:r>
              <a:rPr lang="en-US" sz="2600" dirty="0" smtClean="0">
                <a:cs typeface="Times New Roman" pitchFamily="18" charset="0"/>
              </a:rPr>
              <a:t>Technologically Driven ( New technology offers tremendous opportunity to deliver public services including health care, education and basic infrastructure at lower cost covering more people).</a:t>
            </a:r>
          </a:p>
          <a:p>
            <a:pPr algn="just">
              <a:buNone/>
            </a:pPr>
            <a:endParaRPr lang="en-US" sz="2600" dirty="0" smtClean="0">
              <a:cs typeface="Times New Roman" pitchFamily="18" charset="0"/>
            </a:endParaRPr>
          </a:p>
          <a:p>
            <a:pPr algn="just">
              <a:buFont typeface="Wingdings" pitchFamily="2" charset="2"/>
              <a:buChar char="v"/>
            </a:pPr>
            <a:r>
              <a:rPr lang="en-US" sz="2600" dirty="0" smtClean="0">
                <a:cs typeface="Times New Roman" pitchFamily="18" charset="0"/>
              </a:rPr>
              <a:t>Locally Focus ( Local authorities and communities are responsible for the realization of SDGs goals at local level thereby promoting decentralization).</a:t>
            </a:r>
          </a:p>
          <a:p>
            <a:pPr>
              <a:buNone/>
            </a:pPr>
            <a:endParaRPr lang="en-US" dirty="0"/>
          </a:p>
        </p:txBody>
      </p:sp>
      <p:pic>
        <p:nvPicPr>
          <p:cNvPr id="5" name="Picture 4" descr="SDGs Goals.jpg"/>
          <p:cNvPicPr>
            <a:picLocks noChangeAspect="1"/>
          </p:cNvPicPr>
          <p:nvPr/>
        </p:nvPicPr>
        <p:blipFill>
          <a:blip r:embed="rId2"/>
          <a:stretch>
            <a:fillRect/>
          </a:stretch>
        </p:blipFill>
        <p:spPr>
          <a:xfrm>
            <a:off x="8077200" y="5867400"/>
            <a:ext cx="685800" cy="685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just"/>
            <a:r>
              <a:rPr lang="en-US" sz="3200" b="1" dirty="0" smtClean="0">
                <a:latin typeface="+mn-lt"/>
                <a:cs typeface="Times New Roman" pitchFamily="18" charset="0"/>
              </a:rPr>
              <a:t>The key factors for Sustainable Development Goals includes:</a:t>
            </a:r>
            <a:endParaRPr lang="en-US" sz="3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0720"/>
            <a:ext cx="8229600" cy="4526280"/>
          </a:xfrm>
        </p:spPr>
        <p:txBody>
          <a:bodyPr>
            <a:normAutofit/>
          </a:bodyPr>
          <a:lstStyle/>
          <a:p>
            <a:pPr algn="just"/>
            <a:r>
              <a:rPr lang="en-US" dirty="0" smtClean="0"/>
              <a:t>NITI </a:t>
            </a:r>
            <a:r>
              <a:rPr lang="en-US" dirty="0" err="1" smtClean="0"/>
              <a:t>Aayog</a:t>
            </a:r>
            <a:r>
              <a:rPr lang="en-US" dirty="0" smtClean="0"/>
              <a:t> is the Nodal Agency in India which undertakes mapping of SDG Goals and Targets with Schemes, identification of Nodal Ministries and Government Departments for each of the Goals and Targets. </a:t>
            </a:r>
          </a:p>
          <a:p>
            <a:pPr algn="just"/>
            <a:endParaRPr lang="en-US" dirty="0" smtClean="0"/>
          </a:p>
          <a:p>
            <a:pPr>
              <a:buNone/>
            </a:pPr>
            <a:endParaRPr lang="en-US" dirty="0"/>
          </a:p>
        </p:txBody>
      </p:sp>
      <p:pic>
        <p:nvPicPr>
          <p:cNvPr id="5" name="Picture 4" descr="SDGs Goals.jpg"/>
          <p:cNvPicPr>
            <a:picLocks noChangeAspect="1"/>
          </p:cNvPicPr>
          <p:nvPr/>
        </p:nvPicPr>
        <p:blipFill>
          <a:blip r:embed="rId2"/>
          <a:stretch>
            <a:fillRect/>
          </a:stretch>
        </p:blipFill>
        <p:spPr>
          <a:xfrm>
            <a:off x="8305800" y="6096000"/>
            <a:ext cx="609600" cy="609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5"/>
          <p:cNvSpPr>
            <a:spLocks noGrp="1"/>
          </p:cNvSpPr>
          <p:nvPr>
            <p:ph type="title"/>
          </p:nvPr>
        </p:nvSpPr>
        <p:spPr/>
        <p:txBody>
          <a:bodyPr>
            <a:noAutofit/>
          </a:bodyPr>
          <a:lstStyle/>
          <a:p>
            <a:pPr algn="ctr"/>
            <a:r>
              <a:rPr lang="en-US" sz="3600" b="1" u="sng" dirty="0" smtClean="0">
                <a:solidFill>
                  <a:schemeClr val="tx1"/>
                </a:solidFill>
              </a:rPr>
              <a:t>SDGs Implementation Framework in India</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4">
      <a:dk1>
        <a:sysClr val="windowText" lastClr="000000"/>
      </a:dk1>
      <a:lt1>
        <a:sysClr val="window" lastClr="FFFFFF"/>
      </a:lt1>
      <a:dk2>
        <a:srgbClr val="04617B"/>
      </a:dk2>
      <a:lt2>
        <a:srgbClr val="DBF5F9"/>
      </a:lt2>
      <a:accent1>
        <a:srgbClr val="FFFF0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318</TotalTime>
  <Words>1015</Words>
  <Application>Microsoft Office PowerPoint</Application>
  <PresentationFormat>On-screen Show (4:3)</PresentationFormat>
  <Paragraphs>143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Foundry</vt:lpstr>
      <vt:lpstr>Sensitization Workshop  on SDG to District Line Department  TOPIC: Concept &amp; overview of SDGs in Mizoram and Localization of SDG</vt:lpstr>
      <vt:lpstr>Meaning of SDG</vt:lpstr>
      <vt:lpstr>ORIGIN OF SUSTAINABLE DEVELOPMENT GOALS 2030</vt:lpstr>
      <vt:lpstr>17 GOALS OF SDGS</vt:lpstr>
      <vt:lpstr>17 GOALS OF SDGS</vt:lpstr>
      <vt:lpstr>17 GOALS OF SDGS</vt:lpstr>
      <vt:lpstr>17 GOALS OF SDGS</vt:lpstr>
      <vt:lpstr>The key factors for Sustainable Development Goals includes:</vt:lpstr>
      <vt:lpstr>SDGs Implementation Framework in India</vt:lpstr>
      <vt:lpstr>SDG IN MIZORAM</vt:lpstr>
      <vt:lpstr>          The following committees and Cell has been constituted to coordinate SDGs implementation and Monitoring of SDG in the State:</vt:lpstr>
      <vt:lpstr>Cont..</vt:lpstr>
      <vt:lpstr>Cont..</vt:lpstr>
      <vt:lpstr>SDG at District level</vt:lpstr>
      <vt:lpstr>Action taken towards implementing SDGs in Mizoram</vt:lpstr>
      <vt:lpstr>Cont..</vt:lpstr>
      <vt:lpstr>Cont..</vt:lpstr>
      <vt:lpstr>Cont..</vt:lpstr>
      <vt:lpstr>Cont..</vt:lpstr>
      <vt:lpstr>Cont..</vt:lpstr>
      <vt:lpstr>Contd..</vt:lpstr>
      <vt:lpstr>Contd..</vt:lpstr>
      <vt:lpstr>Cont..</vt:lpstr>
      <vt:lpstr>Partnership for implementation of SDGs in Mizoram</vt:lpstr>
      <vt:lpstr>LOCALIZATION OF SDGS</vt:lpstr>
      <vt:lpstr>WHAT WE NEED TO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Sensitization Workshop on District Level Planning</dc:title>
  <dc:creator>Cent</dc:creator>
  <cp:lastModifiedBy>Cent</cp:lastModifiedBy>
  <cp:revision>219</cp:revision>
  <dcterms:created xsi:type="dcterms:W3CDTF">2019-01-24T09:16:38Z</dcterms:created>
  <dcterms:modified xsi:type="dcterms:W3CDTF">2020-01-18T08:05:06Z</dcterms:modified>
</cp:coreProperties>
</file>