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2" r:id="rId2"/>
    <p:sldId id="257" r:id="rId3"/>
    <p:sldId id="288" r:id="rId4"/>
    <p:sldId id="278" r:id="rId5"/>
    <p:sldId id="283" r:id="rId6"/>
    <p:sldId id="286" r:id="rId7"/>
    <p:sldId id="259" r:id="rId8"/>
    <p:sldId id="287" r:id="rId9"/>
    <p:sldId id="284" r:id="rId10"/>
    <p:sldId id="285" r:id="rId11"/>
    <p:sldId id="289"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F60C8B-BBCD-48C9-98B1-80BFEB6032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DD8EF3C-CA8C-4084-8AFF-7C26D3DB17A1}">
      <dgm:prSet phldrT="[Text]"/>
      <dgm:spPr>
        <a:ln>
          <a:solidFill>
            <a:schemeClr val="tx1">
              <a:lumMod val="95000"/>
              <a:lumOff val="5000"/>
            </a:schemeClr>
          </a:solidFill>
        </a:ln>
      </dgm:spPr>
      <dgm:t>
        <a:bodyPr/>
        <a:lstStyle/>
        <a:p>
          <a:r>
            <a:rPr lang="en-US" dirty="0" smtClean="0"/>
            <a:t>Goals</a:t>
          </a:r>
          <a:endParaRPr lang="en-US" dirty="0"/>
        </a:p>
      </dgm:t>
    </dgm:pt>
    <dgm:pt modelId="{1957385A-7BC7-4E07-A594-259546511ABE}" type="parTrans" cxnId="{0C9F4C2F-1C7D-466E-ACA6-2F1926FDDCC8}">
      <dgm:prSet/>
      <dgm:spPr/>
      <dgm:t>
        <a:bodyPr/>
        <a:lstStyle/>
        <a:p>
          <a:endParaRPr lang="en-US"/>
        </a:p>
      </dgm:t>
    </dgm:pt>
    <dgm:pt modelId="{D6920FC9-553A-4008-BB5E-5862E9380DDB}" type="sibTrans" cxnId="{0C9F4C2F-1C7D-466E-ACA6-2F1926FDDCC8}">
      <dgm:prSet/>
      <dgm:spPr/>
      <dgm:t>
        <a:bodyPr/>
        <a:lstStyle/>
        <a:p>
          <a:endParaRPr lang="en-US"/>
        </a:p>
      </dgm:t>
    </dgm:pt>
    <dgm:pt modelId="{90BB06BD-AF6E-42C0-B3E8-F615CF4C849C}">
      <dgm:prSet phldrT="[Text]"/>
      <dgm:spPr>
        <a:ln>
          <a:solidFill>
            <a:srgbClr val="FF0000"/>
          </a:solidFill>
        </a:ln>
      </dgm:spPr>
      <dgm:t>
        <a:bodyPr/>
        <a:lstStyle/>
        <a:p>
          <a:r>
            <a:rPr lang="en-US" dirty="0" smtClean="0"/>
            <a:t>Target</a:t>
          </a:r>
          <a:endParaRPr lang="en-US" dirty="0"/>
        </a:p>
      </dgm:t>
    </dgm:pt>
    <dgm:pt modelId="{F1ABB479-9CB7-4A13-B550-56D769E70687}" type="parTrans" cxnId="{DA3DDAAD-B0E4-4EB8-96BB-5DC314BF0A35}">
      <dgm:prSet/>
      <dgm:spPr/>
      <dgm:t>
        <a:bodyPr/>
        <a:lstStyle/>
        <a:p>
          <a:endParaRPr lang="en-US"/>
        </a:p>
      </dgm:t>
    </dgm:pt>
    <dgm:pt modelId="{385AF7F3-A2E7-432F-BE0F-F8FC5F2BF77A}" type="sibTrans" cxnId="{DA3DDAAD-B0E4-4EB8-96BB-5DC314BF0A35}">
      <dgm:prSet/>
      <dgm:spPr/>
      <dgm:t>
        <a:bodyPr/>
        <a:lstStyle/>
        <a:p>
          <a:endParaRPr lang="en-US"/>
        </a:p>
      </dgm:t>
    </dgm:pt>
    <dgm:pt modelId="{F78E67A3-A1DE-447D-9A57-68EF039F0828}">
      <dgm:prSet phldrT="[Text]"/>
      <dgm:spPr>
        <a:ln>
          <a:solidFill>
            <a:srgbClr val="00B050"/>
          </a:solidFill>
        </a:ln>
      </dgm:spPr>
      <dgm:t>
        <a:bodyPr/>
        <a:lstStyle/>
        <a:p>
          <a:r>
            <a:rPr lang="en-US" dirty="0" smtClean="0"/>
            <a:t>Indicator</a:t>
          </a:r>
          <a:endParaRPr lang="en-US" dirty="0"/>
        </a:p>
      </dgm:t>
    </dgm:pt>
    <dgm:pt modelId="{0357D1AB-CD34-49BC-B21D-0B90233D9184}" type="parTrans" cxnId="{39BC30D3-3373-4841-9489-94889DC01082}">
      <dgm:prSet/>
      <dgm:spPr/>
      <dgm:t>
        <a:bodyPr/>
        <a:lstStyle/>
        <a:p>
          <a:endParaRPr lang="en-US"/>
        </a:p>
      </dgm:t>
    </dgm:pt>
    <dgm:pt modelId="{67D7A625-26A9-4030-AC3C-7718C00C8C1E}" type="sibTrans" cxnId="{39BC30D3-3373-4841-9489-94889DC01082}">
      <dgm:prSet/>
      <dgm:spPr/>
      <dgm:t>
        <a:bodyPr/>
        <a:lstStyle/>
        <a:p>
          <a:endParaRPr lang="en-US"/>
        </a:p>
      </dgm:t>
    </dgm:pt>
    <dgm:pt modelId="{BA780B6C-6BA5-4C53-90FF-52B4F1F12E9A}">
      <dgm:prSet phldrT="[Text]"/>
      <dgm:spPr>
        <a:ln>
          <a:solidFill>
            <a:srgbClr val="00B050"/>
          </a:solidFill>
        </a:ln>
      </dgm:spPr>
      <dgm:t>
        <a:bodyPr/>
        <a:lstStyle/>
        <a:p>
          <a:r>
            <a:rPr lang="en-US" dirty="0" smtClean="0"/>
            <a:t>Indicator</a:t>
          </a:r>
          <a:endParaRPr lang="en-US" dirty="0"/>
        </a:p>
      </dgm:t>
    </dgm:pt>
    <dgm:pt modelId="{7053E270-4857-4A64-BC15-1A33708F839D}" type="parTrans" cxnId="{AA34F40E-0D6B-41A2-AE1F-6F7D3220167A}">
      <dgm:prSet/>
      <dgm:spPr/>
      <dgm:t>
        <a:bodyPr/>
        <a:lstStyle/>
        <a:p>
          <a:endParaRPr lang="en-US"/>
        </a:p>
      </dgm:t>
    </dgm:pt>
    <dgm:pt modelId="{A8EF3B86-6997-41CB-B203-3A36D199E93D}" type="sibTrans" cxnId="{AA34F40E-0D6B-41A2-AE1F-6F7D3220167A}">
      <dgm:prSet/>
      <dgm:spPr/>
      <dgm:t>
        <a:bodyPr/>
        <a:lstStyle/>
        <a:p>
          <a:endParaRPr lang="en-US"/>
        </a:p>
      </dgm:t>
    </dgm:pt>
    <dgm:pt modelId="{F604D77E-3F26-48BE-8BED-D3C87948C6A2}">
      <dgm:prSet phldrT="[Text]"/>
      <dgm:spPr>
        <a:ln>
          <a:solidFill>
            <a:srgbClr val="FF0000"/>
          </a:solidFill>
        </a:ln>
      </dgm:spPr>
      <dgm:t>
        <a:bodyPr/>
        <a:lstStyle/>
        <a:p>
          <a:r>
            <a:rPr lang="en-US" dirty="0" smtClean="0"/>
            <a:t>Target</a:t>
          </a:r>
          <a:endParaRPr lang="en-US" dirty="0"/>
        </a:p>
      </dgm:t>
    </dgm:pt>
    <dgm:pt modelId="{B8268C84-9F81-427A-B067-C950DD518CD9}" type="parTrans" cxnId="{AF379337-2F97-4F0A-A39C-0FEB99B36AE9}">
      <dgm:prSet/>
      <dgm:spPr/>
      <dgm:t>
        <a:bodyPr/>
        <a:lstStyle/>
        <a:p>
          <a:endParaRPr lang="en-US"/>
        </a:p>
      </dgm:t>
    </dgm:pt>
    <dgm:pt modelId="{8AA27007-9C7D-4E21-B5FE-4927DA47CC1C}" type="sibTrans" cxnId="{AF379337-2F97-4F0A-A39C-0FEB99B36AE9}">
      <dgm:prSet/>
      <dgm:spPr/>
      <dgm:t>
        <a:bodyPr/>
        <a:lstStyle/>
        <a:p>
          <a:endParaRPr lang="en-US"/>
        </a:p>
      </dgm:t>
    </dgm:pt>
    <dgm:pt modelId="{4C8E1F78-9A40-4CBB-A1DE-ADA52FF8AE33}">
      <dgm:prSet phldrT="[Text]"/>
      <dgm:spPr>
        <a:ln>
          <a:solidFill>
            <a:srgbClr val="00B050"/>
          </a:solidFill>
        </a:ln>
      </dgm:spPr>
      <dgm:t>
        <a:bodyPr/>
        <a:lstStyle/>
        <a:p>
          <a:r>
            <a:rPr lang="en-US" dirty="0" smtClean="0"/>
            <a:t>Indicator</a:t>
          </a:r>
          <a:endParaRPr lang="en-US" dirty="0"/>
        </a:p>
      </dgm:t>
    </dgm:pt>
    <dgm:pt modelId="{2B6D3BA2-C62F-475C-802C-F1F6FE474CCC}" type="parTrans" cxnId="{00EC17F9-2823-4271-BDD1-E6FB286179C4}">
      <dgm:prSet/>
      <dgm:spPr/>
      <dgm:t>
        <a:bodyPr/>
        <a:lstStyle/>
        <a:p>
          <a:endParaRPr lang="en-US"/>
        </a:p>
      </dgm:t>
    </dgm:pt>
    <dgm:pt modelId="{F77EDFD9-B84C-4951-9996-E64949476485}" type="sibTrans" cxnId="{00EC17F9-2823-4271-BDD1-E6FB286179C4}">
      <dgm:prSet/>
      <dgm:spPr/>
      <dgm:t>
        <a:bodyPr/>
        <a:lstStyle/>
        <a:p>
          <a:endParaRPr lang="en-US"/>
        </a:p>
      </dgm:t>
    </dgm:pt>
    <dgm:pt modelId="{637B4BAC-8DB6-4B25-BB20-7B25A877FA64}" type="pres">
      <dgm:prSet presAssocID="{E5F60C8B-BBCD-48C9-98B1-80BFEB6032F2}" presName="diagram" presStyleCnt="0">
        <dgm:presLayoutVars>
          <dgm:chPref val="1"/>
          <dgm:dir/>
          <dgm:animOne val="branch"/>
          <dgm:animLvl val="lvl"/>
          <dgm:resizeHandles val="exact"/>
        </dgm:presLayoutVars>
      </dgm:prSet>
      <dgm:spPr/>
      <dgm:t>
        <a:bodyPr/>
        <a:lstStyle/>
        <a:p>
          <a:endParaRPr lang="en-US"/>
        </a:p>
      </dgm:t>
    </dgm:pt>
    <dgm:pt modelId="{62CED53B-B22B-4500-8346-F125A427C618}" type="pres">
      <dgm:prSet presAssocID="{2DD8EF3C-CA8C-4084-8AFF-7C26D3DB17A1}" presName="root1" presStyleCnt="0"/>
      <dgm:spPr/>
    </dgm:pt>
    <dgm:pt modelId="{956E1F74-A53A-4323-82BC-6F370D4D6E7B}" type="pres">
      <dgm:prSet presAssocID="{2DD8EF3C-CA8C-4084-8AFF-7C26D3DB17A1}" presName="LevelOneTextNode" presStyleLbl="node0" presStyleIdx="0" presStyleCnt="1" custLinFactNeighborX="-181" custLinFactNeighborY="27865">
        <dgm:presLayoutVars>
          <dgm:chPref val="3"/>
        </dgm:presLayoutVars>
      </dgm:prSet>
      <dgm:spPr/>
      <dgm:t>
        <a:bodyPr/>
        <a:lstStyle/>
        <a:p>
          <a:endParaRPr lang="en-US"/>
        </a:p>
      </dgm:t>
    </dgm:pt>
    <dgm:pt modelId="{578695D0-BCE2-4E31-8F71-89110168B066}" type="pres">
      <dgm:prSet presAssocID="{2DD8EF3C-CA8C-4084-8AFF-7C26D3DB17A1}" presName="level2hierChild" presStyleCnt="0"/>
      <dgm:spPr/>
    </dgm:pt>
    <dgm:pt modelId="{F26F0C8F-C8A9-4D4D-8169-02401E52216A}" type="pres">
      <dgm:prSet presAssocID="{F1ABB479-9CB7-4A13-B550-56D769E70687}" presName="conn2-1" presStyleLbl="parChTrans1D2" presStyleIdx="0" presStyleCnt="2"/>
      <dgm:spPr/>
      <dgm:t>
        <a:bodyPr/>
        <a:lstStyle/>
        <a:p>
          <a:endParaRPr lang="en-US"/>
        </a:p>
      </dgm:t>
    </dgm:pt>
    <dgm:pt modelId="{FAF0391F-129D-4613-8AE9-116AA0C44A75}" type="pres">
      <dgm:prSet presAssocID="{F1ABB479-9CB7-4A13-B550-56D769E70687}" presName="connTx" presStyleLbl="parChTrans1D2" presStyleIdx="0" presStyleCnt="2"/>
      <dgm:spPr/>
      <dgm:t>
        <a:bodyPr/>
        <a:lstStyle/>
        <a:p>
          <a:endParaRPr lang="en-US"/>
        </a:p>
      </dgm:t>
    </dgm:pt>
    <dgm:pt modelId="{2C2F71B6-029D-4708-BD96-A9DF6EDACB5C}" type="pres">
      <dgm:prSet presAssocID="{90BB06BD-AF6E-42C0-B3E8-F615CF4C849C}" presName="root2" presStyleCnt="0"/>
      <dgm:spPr/>
    </dgm:pt>
    <dgm:pt modelId="{4C7D89C6-F419-4EEB-8442-725EC282CAFA}" type="pres">
      <dgm:prSet presAssocID="{90BB06BD-AF6E-42C0-B3E8-F615CF4C849C}" presName="LevelTwoTextNode" presStyleLbl="node2" presStyleIdx="0" presStyleCnt="2" custLinFactNeighborX="-1266" custLinFactNeighborY="47965">
        <dgm:presLayoutVars>
          <dgm:chPref val="3"/>
        </dgm:presLayoutVars>
      </dgm:prSet>
      <dgm:spPr/>
      <dgm:t>
        <a:bodyPr/>
        <a:lstStyle/>
        <a:p>
          <a:endParaRPr lang="en-US"/>
        </a:p>
      </dgm:t>
    </dgm:pt>
    <dgm:pt modelId="{1DE12C6E-28D2-4108-8411-FE69DB9EA7CD}" type="pres">
      <dgm:prSet presAssocID="{90BB06BD-AF6E-42C0-B3E8-F615CF4C849C}" presName="level3hierChild" presStyleCnt="0"/>
      <dgm:spPr/>
    </dgm:pt>
    <dgm:pt modelId="{46AA3443-D59A-471A-AA5A-288593ECC15D}" type="pres">
      <dgm:prSet presAssocID="{0357D1AB-CD34-49BC-B21D-0B90233D9184}" presName="conn2-1" presStyleLbl="parChTrans1D3" presStyleIdx="0" presStyleCnt="3"/>
      <dgm:spPr/>
      <dgm:t>
        <a:bodyPr/>
        <a:lstStyle/>
        <a:p>
          <a:endParaRPr lang="en-US"/>
        </a:p>
      </dgm:t>
    </dgm:pt>
    <dgm:pt modelId="{EBFC3421-2754-4562-B390-CD93219B6DD1}" type="pres">
      <dgm:prSet presAssocID="{0357D1AB-CD34-49BC-B21D-0B90233D9184}" presName="connTx" presStyleLbl="parChTrans1D3" presStyleIdx="0" presStyleCnt="3"/>
      <dgm:spPr/>
      <dgm:t>
        <a:bodyPr/>
        <a:lstStyle/>
        <a:p>
          <a:endParaRPr lang="en-US"/>
        </a:p>
      </dgm:t>
    </dgm:pt>
    <dgm:pt modelId="{ECC8CF44-CDAE-4AFE-9B28-FD3ED645B9AA}" type="pres">
      <dgm:prSet presAssocID="{F78E67A3-A1DE-447D-9A57-68EF039F0828}" presName="root2" presStyleCnt="0"/>
      <dgm:spPr/>
    </dgm:pt>
    <dgm:pt modelId="{D05E1CD4-139E-465B-A0A6-AA7B5382E0B9}" type="pres">
      <dgm:prSet presAssocID="{F78E67A3-A1DE-447D-9A57-68EF039F0828}" presName="LevelTwoTextNode" presStyleLbl="node3" presStyleIdx="0" presStyleCnt="3" custLinFactNeighborX="-5659" custLinFactNeighborY="39315">
        <dgm:presLayoutVars>
          <dgm:chPref val="3"/>
        </dgm:presLayoutVars>
      </dgm:prSet>
      <dgm:spPr/>
      <dgm:t>
        <a:bodyPr/>
        <a:lstStyle/>
        <a:p>
          <a:endParaRPr lang="en-US"/>
        </a:p>
      </dgm:t>
    </dgm:pt>
    <dgm:pt modelId="{8FA93473-40BE-4825-A933-45CDCF8E62B9}" type="pres">
      <dgm:prSet presAssocID="{F78E67A3-A1DE-447D-9A57-68EF039F0828}" presName="level3hierChild" presStyleCnt="0"/>
      <dgm:spPr/>
    </dgm:pt>
    <dgm:pt modelId="{172113C4-66A9-47EF-874C-B04A9F225A5A}" type="pres">
      <dgm:prSet presAssocID="{7053E270-4857-4A64-BC15-1A33708F839D}" presName="conn2-1" presStyleLbl="parChTrans1D3" presStyleIdx="1" presStyleCnt="3"/>
      <dgm:spPr/>
      <dgm:t>
        <a:bodyPr/>
        <a:lstStyle/>
        <a:p>
          <a:endParaRPr lang="en-US"/>
        </a:p>
      </dgm:t>
    </dgm:pt>
    <dgm:pt modelId="{FA3D90CA-1F79-416A-8BAA-074EE33687BA}" type="pres">
      <dgm:prSet presAssocID="{7053E270-4857-4A64-BC15-1A33708F839D}" presName="connTx" presStyleLbl="parChTrans1D3" presStyleIdx="1" presStyleCnt="3"/>
      <dgm:spPr/>
      <dgm:t>
        <a:bodyPr/>
        <a:lstStyle/>
        <a:p>
          <a:endParaRPr lang="en-US"/>
        </a:p>
      </dgm:t>
    </dgm:pt>
    <dgm:pt modelId="{00662A69-E33D-409A-820F-0640BDC2C310}" type="pres">
      <dgm:prSet presAssocID="{BA780B6C-6BA5-4C53-90FF-52B4F1F12E9A}" presName="root2" presStyleCnt="0"/>
      <dgm:spPr/>
    </dgm:pt>
    <dgm:pt modelId="{1A208A10-4CAF-40C9-A43A-C90AFE6212B2}" type="pres">
      <dgm:prSet presAssocID="{BA780B6C-6BA5-4C53-90FF-52B4F1F12E9A}" presName="LevelTwoTextNode" presStyleLbl="node3" presStyleIdx="1" presStyleCnt="3" custLinFactNeighborX="-5659" custLinFactNeighborY="50000">
        <dgm:presLayoutVars>
          <dgm:chPref val="3"/>
        </dgm:presLayoutVars>
      </dgm:prSet>
      <dgm:spPr/>
      <dgm:t>
        <a:bodyPr/>
        <a:lstStyle/>
        <a:p>
          <a:endParaRPr lang="en-US"/>
        </a:p>
      </dgm:t>
    </dgm:pt>
    <dgm:pt modelId="{D726D11D-2F6B-493F-9E2F-5F20A980F77C}" type="pres">
      <dgm:prSet presAssocID="{BA780B6C-6BA5-4C53-90FF-52B4F1F12E9A}" presName="level3hierChild" presStyleCnt="0"/>
      <dgm:spPr/>
    </dgm:pt>
    <dgm:pt modelId="{992A8A37-6779-47D9-B339-8B04FEAC3BF6}" type="pres">
      <dgm:prSet presAssocID="{B8268C84-9F81-427A-B067-C950DD518CD9}" presName="conn2-1" presStyleLbl="parChTrans1D2" presStyleIdx="1" presStyleCnt="2"/>
      <dgm:spPr/>
      <dgm:t>
        <a:bodyPr/>
        <a:lstStyle/>
        <a:p>
          <a:endParaRPr lang="en-US"/>
        </a:p>
      </dgm:t>
    </dgm:pt>
    <dgm:pt modelId="{7D3022A5-0891-4F83-B580-453D86F8B699}" type="pres">
      <dgm:prSet presAssocID="{B8268C84-9F81-427A-B067-C950DD518CD9}" presName="connTx" presStyleLbl="parChTrans1D2" presStyleIdx="1" presStyleCnt="2"/>
      <dgm:spPr/>
      <dgm:t>
        <a:bodyPr/>
        <a:lstStyle/>
        <a:p>
          <a:endParaRPr lang="en-US"/>
        </a:p>
      </dgm:t>
    </dgm:pt>
    <dgm:pt modelId="{946C5B7D-3E7C-467D-9722-2BE700184BBC}" type="pres">
      <dgm:prSet presAssocID="{F604D77E-3F26-48BE-8BED-D3C87948C6A2}" presName="root2" presStyleCnt="0"/>
      <dgm:spPr/>
    </dgm:pt>
    <dgm:pt modelId="{3B8EBE49-190D-4E4D-8DDD-9563C874FBCE}" type="pres">
      <dgm:prSet presAssocID="{F604D77E-3F26-48BE-8BED-D3C87948C6A2}" presName="LevelTwoTextNode" presStyleLbl="node2" presStyleIdx="1" presStyleCnt="2">
        <dgm:presLayoutVars>
          <dgm:chPref val="3"/>
        </dgm:presLayoutVars>
      </dgm:prSet>
      <dgm:spPr/>
      <dgm:t>
        <a:bodyPr/>
        <a:lstStyle/>
        <a:p>
          <a:endParaRPr lang="en-US"/>
        </a:p>
      </dgm:t>
    </dgm:pt>
    <dgm:pt modelId="{9C17402C-CDB8-48E9-B222-B0A5E0CD8E3E}" type="pres">
      <dgm:prSet presAssocID="{F604D77E-3F26-48BE-8BED-D3C87948C6A2}" presName="level3hierChild" presStyleCnt="0"/>
      <dgm:spPr/>
    </dgm:pt>
    <dgm:pt modelId="{C420848D-7B71-48C3-A043-DAFAB4799F18}" type="pres">
      <dgm:prSet presAssocID="{2B6D3BA2-C62F-475C-802C-F1F6FE474CCC}" presName="conn2-1" presStyleLbl="parChTrans1D3" presStyleIdx="2" presStyleCnt="3"/>
      <dgm:spPr/>
      <dgm:t>
        <a:bodyPr/>
        <a:lstStyle/>
        <a:p>
          <a:endParaRPr lang="en-US"/>
        </a:p>
      </dgm:t>
    </dgm:pt>
    <dgm:pt modelId="{C723B389-A8BC-4E36-B773-D75416DFB2C2}" type="pres">
      <dgm:prSet presAssocID="{2B6D3BA2-C62F-475C-802C-F1F6FE474CCC}" presName="connTx" presStyleLbl="parChTrans1D3" presStyleIdx="2" presStyleCnt="3"/>
      <dgm:spPr/>
      <dgm:t>
        <a:bodyPr/>
        <a:lstStyle/>
        <a:p>
          <a:endParaRPr lang="en-US"/>
        </a:p>
      </dgm:t>
    </dgm:pt>
    <dgm:pt modelId="{B9EB4CE7-5481-45FC-B7C3-D78A7A74681B}" type="pres">
      <dgm:prSet presAssocID="{4C8E1F78-9A40-4CBB-A1DE-ADA52FF8AE33}" presName="root2" presStyleCnt="0"/>
      <dgm:spPr/>
    </dgm:pt>
    <dgm:pt modelId="{D0189AD6-87BA-4E50-8A9C-7279A1000DFC}" type="pres">
      <dgm:prSet presAssocID="{4C8E1F78-9A40-4CBB-A1DE-ADA52FF8AE33}" presName="LevelTwoTextNode" presStyleLbl="node3" presStyleIdx="2" presStyleCnt="3" custLinFactNeighborX="-5659" custLinFactNeighborY="54070">
        <dgm:presLayoutVars>
          <dgm:chPref val="3"/>
        </dgm:presLayoutVars>
      </dgm:prSet>
      <dgm:spPr/>
      <dgm:t>
        <a:bodyPr/>
        <a:lstStyle/>
        <a:p>
          <a:endParaRPr lang="en-US"/>
        </a:p>
      </dgm:t>
    </dgm:pt>
    <dgm:pt modelId="{D5FB6895-81D5-451D-837A-23B7F1659D39}" type="pres">
      <dgm:prSet presAssocID="{4C8E1F78-9A40-4CBB-A1DE-ADA52FF8AE33}" presName="level3hierChild" presStyleCnt="0"/>
      <dgm:spPr/>
    </dgm:pt>
  </dgm:ptLst>
  <dgm:cxnLst>
    <dgm:cxn modelId="{D9ADF3B3-C405-459C-887C-3B32F9D32981}" type="presOf" srcId="{4C8E1F78-9A40-4CBB-A1DE-ADA52FF8AE33}" destId="{D0189AD6-87BA-4E50-8A9C-7279A1000DFC}" srcOrd="0" destOrd="0" presId="urn:microsoft.com/office/officeart/2005/8/layout/hierarchy2"/>
    <dgm:cxn modelId="{00EC17F9-2823-4271-BDD1-E6FB286179C4}" srcId="{F604D77E-3F26-48BE-8BED-D3C87948C6A2}" destId="{4C8E1F78-9A40-4CBB-A1DE-ADA52FF8AE33}" srcOrd="0" destOrd="0" parTransId="{2B6D3BA2-C62F-475C-802C-F1F6FE474CCC}" sibTransId="{F77EDFD9-B84C-4951-9996-E64949476485}"/>
    <dgm:cxn modelId="{B90EFEFF-E300-4362-BAD3-849A16C4F85E}" type="presOf" srcId="{E5F60C8B-BBCD-48C9-98B1-80BFEB6032F2}" destId="{637B4BAC-8DB6-4B25-BB20-7B25A877FA64}" srcOrd="0" destOrd="0" presId="urn:microsoft.com/office/officeart/2005/8/layout/hierarchy2"/>
    <dgm:cxn modelId="{0492BB1F-789B-4E71-B39B-2502A6D437C3}" type="presOf" srcId="{2B6D3BA2-C62F-475C-802C-F1F6FE474CCC}" destId="{C420848D-7B71-48C3-A043-DAFAB4799F18}" srcOrd="0" destOrd="0" presId="urn:microsoft.com/office/officeart/2005/8/layout/hierarchy2"/>
    <dgm:cxn modelId="{31FD979B-8384-40E3-B7A2-D1F3CB3930AA}" type="presOf" srcId="{7053E270-4857-4A64-BC15-1A33708F839D}" destId="{172113C4-66A9-47EF-874C-B04A9F225A5A}" srcOrd="0" destOrd="0" presId="urn:microsoft.com/office/officeart/2005/8/layout/hierarchy2"/>
    <dgm:cxn modelId="{43976590-686E-47AE-ABE9-5BDA57A8FB00}" type="presOf" srcId="{F604D77E-3F26-48BE-8BED-D3C87948C6A2}" destId="{3B8EBE49-190D-4E4D-8DDD-9563C874FBCE}" srcOrd="0" destOrd="0" presId="urn:microsoft.com/office/officeart/2005/8/layout/hierarchy2"/>
    <dgm:cxn modelId="{E17BAA80-3C10-40E5-BA69-DCDBBAB58BF4}" type="presOf" srcId="{2DD8EF3C-CA8C-4084-8AFF-7C26D3DB17A1}" destId="{956E1F74-A53A-4323-82BC-6F370D4D6E7B}" srcOrd="0" destOrd="0" presId="urn:microsoft.com/office/officeart/2005/8/layout/hierarchy2"/>
    <dgm:cxn modelId="{39BC30D3-3373-4841-9489-94889DC01082}" srcId="{90BB06BD-AF6E-42C0-B3E8-F615CF4C849C}" destId="{F78E67A3-A1DE-447D-9A57-68EF039F0828}" srcOrd="0" destOrd="0" parTransId="{0357D1AB-CD34-49BC-B21D-0B90233D9184}" sibTransId="{67D7A625-26A9-4030-AC3C-7718C00C8C1E}"/>
    <dgm:cxn modelId="{AA34F40E-0D6B-41A2-AE1F-6F7D3220167A}" srcId="{90BB06BD-AF6E-42C0-B3E8-F615CF4C849C}" destId="{BA780B6C-6BA5-4C53-90FF-52B4F1F12E9A}" srcOrd="1" destOrd="0" parTransId="{7053E270-4857-4A64-BC15-1A33708F839D}" sibTransId="{A8EF3B86-6997-41CB-B203-3A36D199E93D}"/>
    <dgm:cxn modelId="{AF379337-2F97-4F0A-A39C-0FEB99B36AE9}" srcId="{2DD8EF3C-CA8C-4084-8AFF-7C26D3DB17A1}" destId="{F604D77E-3F26-48BE-8BED-D3C87948C6A2}" srcOrd="1" destOrd="0" parTransId="{B8268C84-9F81-427A-B067-C950DD518CD9}" sibTransId="{8AA27007-9C7D-4E21-B5FE-4927DA47CC1C}"/>
    <dgm:cxn modelId="{7BC88258-0E15-4B23-844D-03C9304A69DD}" type="presOf" srcId="{7053E270-4857-4A64-BC15-1A33708F839D}" destId="{FA3D90CA-1F79-416A-8BAA-074EE33687BA}" srcOrd="1" destOrd="0" presId="urn:microsoft.com/office/officeart/2005/8/layout/hierarchy2"/>
    <dgm:cxn modelId="{05244C68-439C-41F2-A001-087E8BBCC9E3}" type="presOf" srcId="{F1ABB479-9CB7-4A13-B550-56D769E70687}" destId="{F26F0C8F-C8A9-4D4D-8169-02401E52216A}" srcOrd="0" destOrd="0" presId="urn:microsoft.com/office/officeart/2005/8/layout/hierarchy2"/>
    <dgm:cxn modelId="{2F5B0067-DAA2-4E54-A48D-8D0E15B1F218}" type="presOf" srcId="{2B6D3BA2-C62F-475C-802C-F1F6FE474CCC}" destId="{C723B389-A8BC-4E36-B773-D75416DFB2C2}" srcOrd="1" destOrd="0" presId="urn:microsoft.com/office/officeart/2005/8/layout/hierarchy2"/>
    <dgm:cxn modelId="{F4C0899F-B839-4D49-959E-32AC1CEAD139}" type="presOf" srcId="{90BB06BD-AF6E-42C0-B3E8-F615CF4C849C}" destId="{4C7D89C6-F419-4EEB-8442-725EC282CAFA}" srcOrd="0" destOrd="0" presId="urn:microsoft.com/office/officeart/2005/8/layout/hierarchy2"/>
    <dgm:cxn modelId="{0C9F4C2F-1C7D-466E-ACA6-2F1926FDDCC8}" srcId="{E5F60C8B-BBCD-48C9-98B1-80BFEB6032F2}" destId="{2DD8EF3C-CA8C-4084-8AFF-7C26D3DB17A1}" srcOrd="0" destOrd="0" parTransId="{1957385A-7BC7-4E07-A594-259546511ABE}" sibTransId="{D6920FC9-553A-4008-BB5E-5862E9380DDB}"/>
    <dgm:cxn modelId="{94DB26BE-2217-474F-B395-EC0EE72F0C5F}" type="presOf" srcId="{0357D1AB-CD34-49BC-B21D-0B90233D9184}" destId="{EBFC3421-2754-4562-B390-CD93219B6DD1}" srcOrd="1" destOrd="0" presId="urn:microsoft.com/office/officeart/2005/8/layout/hierarchy2"/>
    <dgm:cxn modelId="{DA3DDAAD-B0E4-4EB8-96BB-5DC314BF0A35}" srcId="{2DD8EF3C-CA8C-4084-8AFF-7C26D3DB17A1}" destId="{90BB06BD-AF6E-42C0-B3E8-F615CF4C849C}" srcOrd="0" destOrd="0" parTransId="{F1ABB479-9CB7-4A13-B550-56D769E70687}" sibTransId="{385AF7F3-A2E7-432F-BE0F-F8FC5F2BF77A}"/>
    <dgm:cxn modelId="{69D9D368-5C7C-4129-BD12-5FC093667C19}" type="presOf" srcId="{BA780B6C-6BA5-4C53-90FF-52B4F1F12E9A}" destId="{1A208A10-4CAF-40C9-A43A-C90AFE6212B2}" srcOrd="0" destOrd="0" presId="urn:microsoft.com/office/officeart/2005/8/layout/hierarchy2"/>
    <dgm:cxn modelId="{04A73A5E-1A92-4D8D-A32E-8E8D0D22BC2D}" type="presOf" srcId="{0357D1AB-CD34-49BC-B21D-0B90233D9184}" destId="{46AA3443-D59A-471A-AA5A-288593ECC15D}" srcOrd="0" destOrd="0" presId="urn:microsoft.com/office/officeart/2005/8/layout/hierarchy2"/>
    <dgm:cxn modelId="{6290615B-2182-459F-B304-AF67980B53B0}" type="presOf" srcId="{B8268C84-9F81-427A-B067-C950DD518CD9}" destId="{992A8A37-6779-47D9-B339-8B04FEAC3BF6}" srcOrd="0" destOrd="0" presId="urn:microsoft.com/office/officeart/2005/8/layout/hierarchy2"/>
    <dgm:cxn modelId="{3B79A1AD-AE43-4128-A345-E8C40B585D4F}" type="presOf" srcId="{B8268C84-9F81-427A-B067-C950DD518CD9}" destId="{7D3022A5-0891-4F83-B580-453D86F8B699}" srcOrd="1" destOrd="0" presId="urn:microsoft.com/office/officeart/2005/8/layout/hierarchy2"/>
    <dgm:cxn modelId="{B385CF6F-7983-431F-9D3E-706BA80D0468}" type="presOf" srcId="{F1ABB479-9CB7-4A13-B550-56D769E70687}" destId="{FAF0391F-129D-4613-8AE9-116AA0C44A75}" srcOrd="1" destOrd="0" presId="urn:microsoft.com/office/officeart/2005/8/layout/hierarchy2"/>
    <dgm:cxn modelId="{69E4CE3E-E89B-4CE8-B434-461F984EA972}" type="presOf" srcId="{F78E67A3-A1DE-447D-9A57-68EF039F0828}" destId="{D05E1CD4-139E-465B-A0A6-AA7B5382E0B9}" srcOrd="0" destOrd="0" presId="urn:microsoft.com/office/officeart/2005/8/layout/hierarchy2"/>
    <dgm:cxn modelId="{B8F868CE-DE1A-4AE4-8085-02F559272C81}" type="presParOf" srcId="{637B4BAC-8DB6-4B25-BB20-7B25A877FA64}" destId="{62CED53B-B22B-4500-8346-F125A427C618}" srcOrd="0" destOrd="0" presId="urn:microsoft.com/office/officeart/2005/8/layout/hierarchy2"/>
    <dgm:cxn modelId="{8E9FB644-EE2F-4273-BD1D-1723234DCC17}" type="presParOf" srcId="{62CED53B-B22B-4500-8346-F125A427C618}" destId="{956E1F74-A53A-4323-82BC-6F370D4D6E7B}" srcOrd="0" destOrd="0" presId="urn:microsoft.com/office/officeart/2005/8/layout/hierarchy2"/>
    <dgm:cxn modelId="{E84CCA99-77E5-48C4-9DAD-4462E317B819}" type="presParOf" srcId="{62CED53B-B22B-4500-8346-F125A427C618}" destId="{578695D0-BCE2-4E31-8F71-89110168B066}" srcOrd="1" destOrd="0" presId="urn:microsoft.com/office/officeart/2005/8/layout/hierarchy2"/>
    <dgm:cxn modelId="{DFB202AD-FFBD-4316-B80F-4488FA0A92B7}" type="presParOf" srcId="{578695D0-BCE2-4E31-8F71-89110168B066}" destId="{F26F0C8F-C8A9-4D4D-8169-02401E52216A}" srcOrd="0" destOrd="0" presId="urn:microsoft.com/office/officeart/2005/8/layout/hierarchy2"/>
    <dgm:cxn modelId="{36C1E62A-A68A-4F57-91B7-7BB0FF1BA7CA}" type="presParOf" srcId="{F26F0C8F-C8A9-4D4D-8169-02401E52216A}" destId="{FAF0391F-129D-4613-8AE9-116AA0C44A75}" srcOrd="0" destOrd="0" presId="urn:microsoft.com/office/officeart/2005/8/layout/hierarchy2"/>
    <dgm:cxn modelId="{CE94D0B5-3041-436F-B327-A3E8F6DBF40A}" type="presParOf" srcId="{578695D0-BCE2-4E31-8F71-89110168B066}" destId="{2C2F71B6-029D-4708-BD96-A9DF6EDACB5C}" srcOrd="1" destOrd="0" presId="urn:microsoft.com/office/officeart/2005/8/layout/hierarchy2"/>
    <dgm:cxn modelId="{28FB1BBA-DD32-4828-A589-9E012DC938D2}" type="presParOf" srcId="{2C2F71B6-029D-4708-BD96-A9DF6EDACB5C}" destId="{4C7D89C6-F419-4EEB-8442-725EC282CAFA}" srcOrd="0" destOrd="0" presId="urn:microsoft.com/office/officeart/2005/8/layout/hierarchy2"/>
    <dgm:cxn modelId="{DEA4561F-55AE-4EE6-891F-18CD1A41ECD9}" type="presParOf" srcId="{2C2F71B6-029D-4708-BD96-A9DF6EDACB5C}" destId="{1DE12C6E-28D2-4108-8411-FE69DB9EA7CD}" srcOrd="1" destOrd="0" presId="urn:microsoft.com/office/officeart/2005/8/layout/hierarchy2"/>
    <dgm:cxn modelId="{1648B567-416A-434D-A727-9E5A3288AACF}" type="presParOf" srcId="{1DE12C6E-28D2-4108-8411-FE69DB9EA7CD}" destId="{46AA3443-D59A-471A-AA5A-288593ECC15D}" srcOrd="0" destOrd="0" presId="urn:microsoft.com/office/officeart/2005/8/layout/hierarchy2"/>
    <dgm:cxn modelId="{D12A8A8A-D83F-44E2-B246-84D59792CDA4}" type="presParOf" srcId="{46AA3443-D59A-471A-AA5A-288593ECC15D}" destId="{EBFC3421-2754-4562-B390-CD93219B6DD1}" srcOrd="0" destOrd="0" presId="urn:microsoft.com/office/officeart/2005/8/layout/hierarchy2"/>
    <dgm:cxn modelId="{DE4A1521-7150-4213-B305-CA47F65AFE8A}" type="presParOf" srcId="{1DE12C6E-28D2-4108-8411-FE69DB9EA7CD}" destId="{ECC8CF44-CDAE-4AFE-9B28-FD3ED645B9AA}" srcOrd="1" destOrd="0" presId="urn:microsoft.com/office/officeart/2005/8/layout/hierarchy2"/>
    <dgm:cxn modelId="{71AF5C54-89E3-4F6C-A044-1A0FC3212ED8}" type="presParOf" srcId="{ECC8CF44-CDAE-4AFE-9B28-FD3ED645B9AA}" destId="{D05E1CD4-139E-465B-A0A6-AA7B5382E0B9}" srcOrd="0" destOrd="0" presId="urn:microsoft.com/office/officeart/2005/8/layout/hierarchy2"/>
    <dgm:cxn modelId="{C9D44227-943B-4668-830C-83816086BD1C}" type="presParOf" srcId="{ECC8CF44-CDAE-4AFE-9B28-FD3ED645B9AA}" destId="{8FA93473-40BE-4825-A933-45CDCF8E62B9}" srcOrd="1" destOrd="0" presId="urn:microsoft.com/office/officeart/2005/8/layout/hierarchy2"/>
    <dgm:cxn modelId="{8C902EA6-0DC2-4432-8A01-1DEE21C11036}" type="presParOf" srcId="{1DE12C6E-28D2-4108-8411-FE69DB9EA7CD}" destId="{172113C4-66A9-47EF-874C-B04A9F225A5A}" srcOrd="2" destOrd="0" presId="urn:microsoft.com/office/officeart/2005/8/layout/hierarchy2"/>
    <dgm:cxn modelId="{377E7B90-1229-4B96-8835-3324C3B72E41}" type="presParOf" srcId="{172113C4-66A9-47EF-874C-B04A9F225A5A}" destId="{FA3D90CA-1F79-416A-8BAA-074EE33687BA}" srcOrd="0" destOrd="0" presId="urn:microsoft.com/office/officeart/2005/8/layout/hierarchy2"/>
    <dgm:cxn modelId="{65E74173-F931-4D70-91EF-34E408883A71}" type="presParOf" srcId="{1DE12C6E-28D2-4108-8411-FE69DB9EA7CD}" destId="{00662A69-E33D-409A-820F-0640BDC2C310}" srcOrd="3" destOrd="0" presId="urn:microsoft.com/office/officeart/2005/8/layout/hierarchy2"/>
    <dgm:cxn modelId="{30C2F763-D148-4225-ABBB-7AD4FEDD59A9}" type="presParOf" srcId="{00662A69-E33D-409A-820F-0640BDC2C310}" destId="{1A208A10-4CAF-40C9-A43A-C90AFE6212B2}" srcOrd="0" destOrd="0" presId="urn:microsoft.com/office/officeart/2005/8/layout/hierarchy2"/>
    <dgm:cxn modelId="{162BF328-6A0C-4DEB-BFFC-1F088044993E}" type="presParOf" srcId="{00662A69-E33D-409A-820F-0640BDC2C310}" destId="{D726D11D-2F6B-493F-9E2F-5F20A980F77C}" srcOrd="1" destOrd="0" presId="urn:microsoft.com/office/officeart/2005/8/layout/hierarchy2"/>
    <dgm:cxn modelId="{2C90AF9C-D96E-470B-B514-0E9CAD0368A9}" type="presParOf" srcId="{578695D0-BCE2-4E31-8F71-89110168B066}" destId="{992A8A37-6779-47D9-B339-8B04FEAC3BF6}" srcOrd="2" destOrd="0" presId="urn:microsoft.com/office/officeart/2005/8/layout/hierarchy2"/>
    <dgm:cxn modelId="{0BC119E1-1575-4222-91F9-39EB850F5BB2}" type="presParOf" srcId="{992A8A37-6779-47D9-B339-8B04FEAC3BF6}" destId="{7D3022A5-0891-4F83-B580-453D86F8B699}" srcOrd="0" destOrd="0" presId="urn:microsoft.com/office/officeart/2005/8/layout/hierarchy2"/>
    <dgm:cxn modelId="{BA0D7385-4FCF-4AB8-8A39-2C6781E27EB6}" type="presParOf" srcId="{578695D0-BCE2-4E31-8F71-89110168B066}" destId="{946C5B7D-3E7C-467D-9722-2BE700184BBC}" srcOrd="3" destOrd="0" presId="urn:microsoft.com/office/officeart/2005/8/layout/hierarchy2"/>
    <dgm:cxn modelId="{F2E22008-954E-4256-A8FB-FF1E5F5F2771}" type="presParOf" srcId="{946C5B7D-3E7C-467D-9722-2BE700184BBC}" destId="{3B8EBE49-190D-4E4D-8DDD-9563C874FBCE}" srcOrd="0" destOrd="0" presId="urn:microsoft.com/office/officeart/2005/8/layout/hierarchy2"/>
    <dgm:cxn modelId="{DED291D2-AF31-4DA0-A095-E75F3B189D4E}" type="presParOf" srcId="{946C5B7D-3E7C-467D-9722-2BE700184BBC}" destId="{9C17402C-CDB8-48E9-B222-B0A5E0CD8E3E}" srcOrd="1" destOrd="0" presId="urn:microsoft.com/office/officeart/2005/8/layout/hierarchy2"/>
    <dgm:cxn modelId="{61B9C1D5-9B58-4D99-8CB7-7ECDAB7121BE}" type="presParOf" srcId="{9C17402C-CDB8-48E9-B222-B0A5E0CD8E3E}" destId="{C420848D-7B71-48C3-A043-DAFAB4799F18}" srcOrd="0" destOrd="0" presId="urn:microsoft.com/office/officeart/2005/8/layout/hierarchy2"/>
    <dgm:cxn modelId="{6257BF90-54E5-4EC9-B62C-AC084818B951}" type="presParOf" srcId="{C420848D-7B71-48C3-A043-DAFAB4799F18}" destId="{C723B389-A8BC-4E36-B773-D75416DFB2C2}" srcOrd="0" destOrd="0" presId="urn:microsoft.com/office/officeart/2005/8/layout/hierarchy2"/>
    <dgm:cxn modelId="{005D6506-333D-41F5-9FC4-190E5624B513}" type="presParOf" srcId="{9C17402C-CDB8-48E9-B222-B0A5E0CD8E3E}" destId="{B9EB4CE7-5481-45FC-B7C3-D78A7A74681B}" srcOrd="1" destOrd="0" presId="urn:microsoft.com/office/officeart/2005/8/layout/hierarchy2"/>
    <dgm:cxn modelId="{8C6A23CD-DFE7-49B1-8C8D-9D0B70B1E66E}" type="presParOf" srcId="{B9EB4CE7-5481-45FC-B7C3-D78A7A74681B}" destId="{D0189AD6-87BA-4E50-8A9C-7279A1000DFC}" srcOrd="0" destOrd="0" presId="urn:microsoft.com/office/officeart/2005/8/layout/hierarchy2"/>
    <dgm:cxn modelId="{22A7DBAD-6B0B-42D0-B5E5-2C6653981717}" type="presParOf" srcId="{B9EB4CE7-5481-45FC-B7C3-D78A7A74681B}" destId="{D5FB6895-81D5-451D-837A-23B7F1659D39}" srcOrd="1" destOrd="0" presId="urn:microsoft.com/office/officeart/2005/8/layout/hierarchy2"/>
  </dgm:cxnLst>
  <dgm:bg/>
  <dgm:whole/>
</dgm:dataModel>
</file>

<file path=ppt/diagrams/data2.xml><?xml version="1.0" encoding="utf-8"?>
<dgm:dataModel xmlns:dgm="http://schemas.openxmlformats.org/drawingml/2006/diagram" xmlns:a="http://schemas.openxmlformats.org/drawingml/2006/main">
  <dgm:ptLst>
    <dgm:pt modelId="{07981D0F-67F6-4BE7-A87D-B412328158CC}" type="doc">
      <dgm:prSet loTypeId="urn:microsoft.com/office/officeart/2005/8/layout/pyramid2" loCatId="list" qsTypeId="urn:microsoft.com/office/officeart/2005/8/quickstyle/simple1" qsCatId="simple" csTypeId="urn:microsoft.com/office/officeart/2005/8/colors/accent1_2" csCatId="accent1" phldr="1"/>
      <dgm:spPr/>
    </dgm:pt>
    <dgm:pt modelId="{B930CE26-2A5B-47BC-AB6B-98F79A9F6B33}">
      <dgm:prSet phldrT="[Text]" custT="1"/>
      <dgm:spPr/>
      <dgm:t>
        <a:bodyPr/>
        <a:lstStyle/>
        <a:p>
          <a:pPr algn="just"/>
          <a:r>
            <a:rPr lang="en-US" sz="1600" b="1" dirty="0" smtClean="0">
              <a:latin typeface="Times New Roman" pitchFamily="18" charset="0"/>
              <a:cs typeface="Times New Roman" pitchFamily="18" charset="0"/>
            </a:rPr>
            <a:t>1.Set up under the Chairmanship of Chief Secretary, Government of Mizoram. </a:t>
          </a:r>
        </a:p>
        <a:p>
          <a:pPr algn="just"/>
          <a:r>
            <a:rPr lang="en-US" sz="1600" b="1" dirty="0" smtClean="0">
              <a:latin typeface="Times New Roman" pitchFamily="18" charset="0"/>
              <a:cs typeface="Times New Roman" pitchFamily="18" charset="0"/>
            </a:rPr>
            <a:t>2.To review progress and to suggest corrective measures while monitoring the progress of implementation of SDGs in the State.</a:t>
          </a:r>
          <a:endParaRPr lang="en-US" sz="1600" b="1" dirty="0">
            <a:latin typeface="Times New Roman" pitchFamily="18" charset="0"/>
            <a:cs typeface="Times New Roman" pitchFamily="18" charset="0"/>
          </a:endParaRPr>
        </a:p>
      </dgm:t>
    </dgm:pt>
    <dgm:pt modelId="{10F273EF-89E8-4B0D-AECA-F15A4A430EE3}" type="parTrans" cxnId="{1A934C8A-3B88-48B1-AF79-33D5DCED4A1B}">
      <dgm:prSet/>
      <dgm:spPr/>
      <dgm:t>
        <a:bodyPr/>
        <a:lstStyle/>
        <a:p>
          <a:endParaRPr lang="en-US"/>
        </a:p>
      </dgm:t>
    </dgm:pt>
    <dgm:pt modelId="{B573A72D-6695-453D-8BC2-AD0310C37A30}" type="sibTrans" cxnId="{1A934C8A-3B88-48B1-AF79-33D5DCED4A1B}">
      <dgm:prSet/>
      <dgm:spPr/>
      <dgm:t>
        <a:bodyPr/>
        <a:lstStyle/>
        <a:p>
          <a:endParaRPr lang="en-US"/>
        </a:p>
      </dgm:t>
    </dgm:pt>
    <dgm:pt modelId="{468D65DE-2B1A-4FE3-9446-DB95B30D6B64}">
      <dgm:prSet phldrT="[Text]" custT="1"/>
      <dgm:spPr/>
      <dgm:t>
        <a:bodyPr/>
        <a:lstStyle/>
        <a:p>
          <a:pPr algn="just"/>
          <a:r>
            <a:rPr lang="en-US" sz="1400" b="1" dirty="0" smtClean="0">
              <a:latin typeface="Times New Roman" pitchFamily="18" charset="0"/>
              <a:cs typeface="Times New Roman" pitchFamily="18" charset="0"/>
            </a:rPr>
            <a:t>1.Formed under the Chairmanship of Director, Economics &amp; Statistics Department </a:t>
          </a:r>
        </a:p>
        <a:p>
          <a:pPr algn="just"/>
          <a:r>
            <a:rPr lang="en-US" sz="1400" b="1" dirty="0" smtClean="0">
              <a:latin typeface="Times New Roman" pitchFamily="18" charset="0"/>
              <a:cs typeface="Times New Roman" pitchFamily="18" charset="0"/>
            </a:rPr>
            <a:t>2.To identify the achievable indicators, devise and adjust indicators clearly specifying the baseline data and targets</a:t>
          </a:r>
          <a:r>
            <a:rPr lang="en-US" sz="1200" dirty="0" smtClean="0">
              <a:latin typeface="Times New Roman" pitchFamily="18" charset="0"/>
              <a:cs typeface="Times New Roman" pitchFamily="18" charset="0"/>
            </a:rPr>
            <a:t>.</a:t>
          </a:r>
          <a:endParaRPr lang="en-US" sz="1200" dirty="0">
            <a:latin typeface="Times New Roman" pitchFamily="18" charset="0"/>
            <a:cs typeface="Times New Roman" pitchFamily="18" charset="0"/>
          </a:endParaRPr>
        </a:p>
      </dgm:t>
    </dgm:pt>
    <dgm:pt modelId="{C269A85D-6DCF-47EA-8A30-B073DDE3A9FF}" type="parTrans" cxnId="{2C45F6B5-1E20-49B5-A0A6-D0CCDFD37F96}">
      <dgm:prSet/>
      <dgm:spPr/>
      <dgm:t>
        <a:bodyPr/>
        <a:lstStyle/>
        <a:p>
          <a:endParaRPr lang="en-US"/>
        </a:p>
      </dgm:t>
    </dgm:pt>
    <dgm:pt modelId="{06A49370-9E27-42BC-ACBB-C75CD6787E26}" type="sibTrans" cxnId="{2C45F6B5-1E20-49B5-A0A6-D0CCDFD37F96}">
      <dgm:prSet/>
      <dgm:spPr/>
      <dgm:t>
        <a:bodyPr/>
        <a:lstStyle/>
        <a:p>
          <a:endParaRPr lang="en-US"/>
        </a:p>
      </dgm:t>
    </dgm:pt>
    <dgm:pt modelId="{9B44C4B4-3AC1-437B-9584-DEB4633C8810}">
      <dgm:prSet phldrT="[Text]" custT="1"/>
      <dgm:spPr/>
      <dgm:t>
        <a:bodyPr/>
        <a:lstStyle/>
        <a:p>
          <a:pPr algn="just"/>
          <a:r>
            <a:rPr lang="en-US" sz="1400" b="1" dirty="0" smtClean="0">
              <a:latin typeface="Times New Roman" pitchFamily="18" charset="0"/>
              <a:cs typeface="Times New Roman" pitchFamily="18" charset="0"/>
            </a:rPr>
            <a:t>Established  in Planning Department to review and monitor the progress of implementation of SDGs in the State while coordinate with line Departments at State District level</a:t>
          </a:r>
          <a:r>
            <a:rPr lang="en-US" sz="1400" dirty="0" smtClean="0"/>
            <a:t>.</a:t>
          </a:r>
          <a:endParaRPr lang="en-US" sz="1400" dirty="0"/>
        </a:p>
      </dgm:t>
    </dgm:pt>
    <dgm:pt modelId="{2E05B2D9-1C41-45FC-9213-763796EFE9CF}" type="parTrans" cxnId="{E6262A2D-BDB4-4D48-9BD9-E45B17B15E73}">
      <dgm:prSet/>
      <dgm:spPr/>
      <dgm:t>
        <a:bodyPr/>
        <a:lstStyle/>
        <a:p>
          <a:endParaRPr lang="en-US"/>
        </a:p>
      </dgm:t>
    </dgm:pt>
    <dgm:pt modelId="{3C338F2C-BD90-4397-B02F-A6DDBAC8553A}" type="sibTrans" cxnId="{E6262A2D-BDB4-4D48-9BD9-E45B17B15E73}">
      <dgm:prSet/>
      <dgm:spPr/>
      <dgm:t>
        <a:bodyPr/>
        <a:lstStyle/>
        <a:p>
          <a:endParaRPr lang="en-US"/>
        </a:p>
      </dgm:t>
    </dgm:pt>
    <dgm:pt modelId="{E8A14582-2491-4E6B-B099-7A457BC85CFF}" type="pres">
      <dgm:prSet presAssocID="{07981D0F-67F6-4BE7-A87D-B412328158CC}" presName="compositeShape" presStyleCnt="0">
        <dgm:presLayoutVars>
          <dgm:dir/>
          <dgm:resizeHandles/>
        </dgm:presLayoutVars>
      </dgm:prSet>
      <dgm:spPr/>
    </dgm:pt>
    <dgm:pt modelId="{18C51903-0CD0-4C03-91E9-330FA2ACF920}" type="pres">
      <dgm:prSet presAssocID="{07981D0F-67F6-4BE7-A87D-B412328158CC}" presName="pyramid" presStyleLbl="node1" presStyleIdx="0" presStyleCnt="1" custScaleX="61628" custLinFactNeighborX="-31732" custLinFactNeighborY="1684"/>
      <dgm:spPr>
        <a:ln>
          <a:solidFill>
            <a:srgbClr val="002060"/>
          </a:solidFill>
        </a:ln>
      </dgm:spPr>
    </dgm:pt>
    <dgm:pt modelId="{158E68D6-C773-431A-A66E-CB52274D66AC}" type="pres">
      <dgm:prSet presAssocID="{07981D0F-67F6-4BE7-A87D-B412328158CC}" presName="theList" presStyleCnt="0"/>
      <dgm:spPr/>
    </dgm:pt>
    <dgm:pt modelId="{69AB8C0C-A7A1-49DA-8A48-E4A1D9BD88E2}" type="pres">
      <dgm:prSet presAssocID="{B930CE26-2A5B-47BC-AB6B-98F79A9F6B33}" presName="aNode" presStyleLbl="fgAcc1" presStyleIdx="0" presStyleCnt="3" custScaleX="172988" custScaleY="333113" custLinFactY="-12720" custLinFactNeighborX="45989" custLinFactNeighborY="-100000">
        <dgm:presLayoutVars>
          <dgm:bulletEnabled val="1"/>
        </dgm:presLayoutVars>
      </dgm:prSet>
      <dgm:spPr/>
      <dgm:t>
        <a:bodyPr/>
        <a:lstStyle/>
        <a:p>
          <a:endParaRPr lang="en-US"/>
        </a:p>
      </dgm:t>
    </dgm:pt>
    <dgm:pt modelId="{364611D0-D182-4F39-9904-201E120AC0EE}" type="pres">
      <dgm:prSet presAssocID="{B930CE26-2A5B-47BC-AB6B-98F79A9F6B33}" presName="aSpace" presStyleCnt="0"/>
      <dgm:spPr/>
    </dgm:pt>
    <dgm:pt modelId="{BACD9CCC-1AA1-4E2D-A77A-352720C5129D}" type="pres">
      <dgm:prSet presAssocID="{468D65DE-2B1A-4FE3-9446-DB95B30D6B64}" presName="aNode" presStyleLbl="fgAcc1" presStyleIdx="1" presStyleCnt="3" custScaleX="174559" custScaleY="260327" custLinFactY="2599" custLinFactNeighborX="46498" custLinFactNeighborY="100000">
        <dgm:presLayoutVars>
          <dgm:bulletEnabled val="1"/>
        </dgm:presLayoutVars>
      </dgm:prSet>
      <dgm:spPr/>
      <dgm:t>
        <a:bodyPr/>
        <a:lstStyle/>
        <a:p>
          <a:endParaRPr lang="en-US"/>
        </a:p>
      </dgm:t>
    </dgm:pt>
    <dgm:pt modelId="{A34E12CD-FADD-4AFE-A3F8-F71B2F9EC90C}" type="pres">
      <dgm:prSet presAssocID="{468D65DE-2B1A-4FE3-9446-DB95B30D6B64}" presName="aSpace" presStyleCnt="0"/>
      <dgm:spPr/>
    </dgm:pt>
    <dgm:pt modelId="{1D5734DF-8234-4A6B-834C-9E13AF6A7653}" type="pres">
      <dgm:prSet presAssocID="{9B44C4B4-3AC1-437B-9584-DEB4633C8810}" presName="aNode" presStyleLbl="fgAcc1" presStyleIdx="2" presStyleCnt="3" custScaleX="170445" custScaleY="266318" custLinFactY="42005" custLinFactNeighborX="43897" custLinFactNeighborY="100000">
        <dgm:presLayoutVars>
          <dgm:bulletEnabled val="1"/>
        </dgm:presLayoutVars>
      </dgm:prSet>
      <dgm:spPr/>
      <dgm:t>
        <a:bodyPr/>
        <a:lstStyle/>
        <a:p>
          <a:endParaRPr lang="en-US"/>
        </a:p>
      </dgm:t>
    </dgm:pt>
    <dgm:pt modelId="{784D60F2-3092-4709-8E9C-DCBDD7ABB57F}" type="pres">
      <dgm:prSet presAssocID="{9B44C4B4-3AC1-437B-9584-DEB4633C8810}" presName="aSpace" presStyleCnt="0"/>
      <dgm:spPr/>
    </dgm:pt>
  </dgm:ptLst>
  <dgm:cxnLst>
    <dgm:cxn modelId="{F5D3DD8C-A14B-4F8D-A845-37C6A75AACCD}" type="presOf" srcId="{9B44C4B4-3AC1-437B-9584-DEB4633C8810}" destId="{1D5734DF-8234-4A6B-834C-9E13AF6A7653}" srcOrd="0" destOrd="0" presId="urn:microsoft.com/office/officeart/2005/8/layout/pyramid2"/>
    <dgm:cxn modelId="{E6262A2D-BDB4-4D48-9BD9-E45B17B15E73}" srcId="{07981D0F-67F6-4BE7-A87D-B412328158CC}" destId="{9B44C4B4-3AC1-437B-9584-DEB4633C8810}" srcOrd="2" destOrd="0" parTransId="{2E05B2D9-1C41-45FC-9213-763796EFE9CF}" sibTransId="{3C338F2C-BD90-4397-B02F-A6DDBAC8553A}"/>
    <dgm:cxn modelId="{0D0CC35C-2E63-45C5-A3DD-EAA45676A412}" type="presOf" srcId="{468D65DE-2B1A-4FE3-9446-DB95B30D6B64}" destId="{BACD9CCC-1AA1-4E2D-A77A-352720C5129D}" srcOrd="0" destOrd="0" presId="urn:microsoft.com/office/officeart/2005/8/layout/pyramid2"/>
    <dgm:cxn modelId="{2C45F6B5-1E20-49B5-A0A6-D0CCDFD37F96}" srcId="{07981D0F-67F6-4BE7-A87D-B412328158CC}" destId="{468D65DE-2B1A-4FE3-9446-DB95B30D6B64}" srcOrd="1" destOrd="0" parTransId="{C269A85D-6DCF-47EA-8A30-B073DDE3A9FF}" sibTransId="{06A49370-9E27-42BC-ACBB-C75CD6787E26}"/>
    <dgm:cxn modelId="{4867BA2A-D503-4E30-9CCA-91331046E5B1}" type="presOf" srcId="{B930CE26-2A5B-47BC-AB6B-98F79A9F6B33}" destId="{69AB8C0C-A7A1-49DA-8A48-E4A1D9BD88E2}" srcOrd="0" destOrd="0" presId="urn:microsoft.com/office/officeart/2005/8/layout/pyramid2"/>
    <dgm:cxn modelId="{68792315-EE9A-4FD1-A9BA-712142D2B721}" type="presOf" srcId="{07981D0F-67F6-4BE7-A87D-B412328158CC}" destId="{E8A14582-2491-4E6B-B099-7A457BC85CFF}" srcOrd="0" destOrd="0" presId="urn:microsoft.com/office/officeart/2005/8/layout/pyramid2"/>
    <dgm:cxn modelId="{1A934C8A-3B88-48B1-AF79-33D5DCED4A1B}" srcId="{07981D0F-67F6-4BE7-A87D-B412328158CC}" destId="{B930CE26-2A5B-47BC-AB6B-98F79A9F6B33}" srcOrd="0" destOrd="0" parTransId="{10F273EF-89E8-4B0D-AECA-F15A4A430EE3}" sibTransId="{B573A72D-6695-453D-8BC2-AD0310C37A30}"/>
    <dgm:cxn modelId="{7F5ED95C-81ED-4851-9614-D764BDBB40CA}" type="presParOf" srcId="{E8A14582-2491-4E6B-B099-7A457BC85CFF}" destId="{18C51903-0CD0-4C03-91E9-330FA2ACF920}" srcOrd="0" destOrd="0" presId="urn:microsoft.com/office/officeart/2005/8/layout/pyramid2"/>
    <dgm:cxn modelId="{72A8E287-D146-4B27-8729-717D2155C4C5}" type="presParOf" srcId="{E8A14582-2491-4E6B-B099-7A457BC85CFF}" destId="{158E68D6-C773-431A-A66E-CB52274D66AC}" srcOrd="1" destOrd="0" presId="urn:microsoft.com/office/officeart/2005/8/layout/pyramid2"/>
    <dgm:cxn modelId="{519BBBE0-FEBB-4DFC-934C-BAE93E40E290}" type="presParOf" srcId="{158E68D6-C773-431A-A66E-CB52274D66AC}" destId="{69AB8C0C-A7A1-49DA-8A48-E4A1D9BD88E2}" srcOrd="0" destOrd="0" presId="urn:microsoft.com/office/officeart/2005/8/layout/pyramid2"/>
    <dgm:cxn modelId="{8C87A8E9-7A0E-45FE-8F10-83AECA97027D}" type="presParOf" srcId="{158E68D6-C773-431A-A66E-CB52274D66AC}" destId="{364611D0-D182-4F39-9904-201E120AC0EE}" srcOrd="1" destOrd="0" presId="urn:microsoft.com/office/officeart/2005/8/layout/pyramid2"/>
    <dgm:cxn modelId="{1F0D11B3-A8B3-4F02-9C5B-73983E3271EE}" type="presParOf" srcId="{158E68D6-C773-431A-A66E-CB52274D66AC}" destId="{BACD9CCC-1AA1-4E2D-A77A-352720C5129D}" srcOrd="2" destOrd="0" presId="urn:microsoft.com/office/officeart/2005/8/layout/pyramid2"/>
    <dgm:cxn modelId="{CEEF7A68-ED3E-413D-BBC0-44FB96B83B00}" type="presParOf" srcId="{158E68D6-C773-431A-A66E-CB52274D66AC}" destId="{A34E12CD-FADD-4AFE-A3F8-F71B2F9EC90C}" srcOrd="3" destOrd="0" presId="urn:microsoft.com/office/officeart/2005/8/layout/pyramid2"/>
    <dgm:cxn modelId="{46BD076A-6DB7-4DD6-B554-2834D93FFCBA}" type="presParOf" srcId="{158E68D6-C773-431A-A66E-CB52274D66AC}" destId="{1D5734DF-8234-4A6B-834C-9E13AF6A7653}" srcOrd="4" destOrd="0" presId="urn:microsoft.com/office/officeart/2005/8/layout/pyramid2"/>
    <dgm:cxn modelId="{3D828096-C616-439E-AB32-CEC60E3EE99A}" type="presParOf" srcId="{158E68D6-C773-431A-A66E-CB52274D66AC}" destId="{784D60F2-3092-4709-8E9C-DCBDD7ABB57F}" srcOrd="5" destOrd="0" presId="urn:microsoft.com/office/officeart/2005/8/layout/pyramid2"/>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4C163-DC8B-4F73-BBB4-580A64AD08FD}" type="datetimeFigureOut">
              <a:rPr lang="en-US" smtClean="0"/>
              <a:pPr/>
              <a:t>24-Aug-20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41EE03-4522-4B9A-A67D-37018DB531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24-Aug-20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24-Aug-20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cent\Desktop\Important Visions\sdg-sticker-eng.jpg"/>
          <p:cNvPicPr>
            <a:picLocks noChangeAspect="1" noChangeArrowheads="1"/>
          </p:cNvPicPr>
          <p:nvPr/>
        </p:nvPicPr>
        <p:blipFill>
          <a:blip r:embed="rId2"/>
          <a:srcRect/>
          <a:stretch>
            <a:fillRect/>
          </a:stretch>
        </p:blipFill>
        <p:spPr bwMode="auto">
          <a:xfrm>
            <a:off x="152400" y="228600"/>
            <a:ext cx="8839200" cy="6477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rgbClr val="92D050"/>
          </a:solidFill>
          <a:ln>
            <a:solidFill>
              <a:srgbClr val="FF0000"/>
            </a:solidFill>
          </a:ln>
        </p:spPr>
        <p:txBody>
          <a:bodyPr>
            <a:noAutofit/>
          </a:bodyPr>
          <a:lstStyle/>
          <a:p>
            <a:r>
              <a:rPr lang="en-US" sz="3600" b="1" dirty="0" smtClean="0">
                <a:latin typeface="Times New Roman" pitchFamily="18" charset="0"/>
                <a:cs typeface="Times New Roman" pitchFamily="18" charset="0"/>
              </a:rPr>
              <a:t>Using SDG for outcome budget</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305800" cy="5562600"/>
          </a:xfrm>
        </p:spPr>
        <p:txBody>
          <a:bodyPr>
            <a:normAutofit/>
          </a:bodyPr>
          <a:lstStyle/>
          <a:p>
            <a:pPr algn="just"/>
            <a:r>
              <a:rPr lang="en-US" sz="2400" dirty="0" smtClean="0">
                <a:latin typeface="Times New Roman" pitchFamily="18" charset="0"/>
                <a:cs typeface="Times New Roman" pitchFamily="18" charset="0"/>
              </a:rPr>
              <a:t>Conducting needs assessments to determine the priorities &amp; volume of public and private investment and alignment of budget with SDGs.</a:t>
            </a:r>
          </a:p>
          <a:p>
            <a:pPr algn="just"/>
            <a:r>
              <a:rPr lang="en-US" sz="2400" dirty="0" smtClean="0">
                <a:latin typeface="Times New Roman" pitchFamily="18" charset="0"/>
                <a:cs typeface="Times New Roman" pitchFamily="18" charset="0"/>
              </a:rPr>
              <a:t>Prioritizing SDGs expenditures through reallocation from areas of lower priority. Reallocating expenditures room non-SDGs (less priority) areas to SDGs priority areas is one of the first measures that will be employed for raising resources for the SDGs</a:t>
            </a:r>
          </a:p>
          <a:p>
            <a:pPr algn="just"/>
            <a:r>
              <a:rPr lang="en-US" sz="2400" dirty="0" smtClean="0">
                <a:latin typeface="Times New Roman" pitchFamily="18" charset="0"/>
                <a:cs typeface="Times New Roman" pitchFamily="18" charset="0"/>
              </a:rPr>
              <a:t>SDGs result based budgeting, Participatory Budgeting and Budget Mainstreaming is considered the need of the hour for smooth and effective implementation of SDG in the State</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Public-Private partnerships to improve in key sustainable development areas where the State still lag behind.</a:t>
            </a:r>
          </a:p>
          <a:p>
            <a:pPr algn="just"/>
            <a:endParaRPr lang="en-US" dirty="0" smtClean="0"/>
          </a:p>
          <a:p>
            <a:pPr algn="just"/>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FFC000"/>
          </a:solidFill>
          <a:ln>
            <a:solidFill>
              <a:schemeClr val="tx1"/>
            </a:solidFill>
          </a:ln>
        </p:spPr>
        <p:txBody>
          <a:bodyPr/>
          <a:lstStyle/>
          <a:p>
            <a:r>
              <a:rPr lang="en-US" b="1" dirty="0" smtClean="0">
                <a:latin typeface="Times New Roman" pitchFamily="18" charset="0"/>
                <a:cs typeface="Times New Roman" pitchFamily="18" charset="0"/>
              </a:rPr>
              <a:t>ACTIONS TAKEN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382000" cy="5334000"/>
          </a:xfrm>
        </p:spPr>
        <p:txBody>
          <a:bodyPr>
            <a:normAutofit/>
          </a:bodyPr>
          <a:lstStyle/>
          <a:p>
            <a:r>
              <a:rPr lang="en-US" sz="2400" b="1" dirty="0" smtClean="0">
                <a:latin typeface="Times New Roman" pitchFamily="18" charset="0"/>
                <a:cs typeface="Times New Roman" pitchFamily="18" charset="0"/>
              </a:rPr>
              <a:t>Baseline Survey</a:t>
            </a:r>
          </a:p>
          <a:p>
            <a:r>
              <a:rPr lang="en-US" sz="2400" b="1" dirty="0" smtClean="0">
                <a:latin typeface="Times New Roman" pitchFamily="18" charset="0"/>
                <a:cs typeface="Times New Roman" pitchFamily="18" charset="0"/>
              </a:rPr>
              <a:t>Mizoram Vision 2030</a:t>
            </a:r>
          </a:p>
          <a:p>
            <a:r>
              <a:rPr lang="en-US" sz="2400" b="1" dirty="0" smtClean="0">
                <a:latin typeface="Times New Roman" pitchFamily="18" charset="0"/>
                <a:cs typeface="Times New Roman" pitchFamily="18" charset="0"/>
              </a:rPr>
              <a:t>Regional Workshop</a:t>
            </a:r>
          </a:p>
          <a:p>
            <a:r>
              <a:rPr lang="en-US" sz="2400" b="1" dirty="0" smtClean="0">
                <a:latin typeface="Times New Roman" pitchFamily="18" charset="0"/>
                <a:cs typeface="Times New Roman" pitchFamily="18" charset="0"/>
              </a:rPr>
              <a:t>State Level Sensitization Workshop</a:t>
            </a:r>
          </a:p>
          <a:p>
            <a:r>
              <a:rPr lang="en-US" sz="2400" b="1" dirty="0" smtClean="0">
                <a:latin typeface="Times New Roman" pitchFamily="18" charset="0"/>
                <a:cs typeface="Times New Roman" pitchFamily="18" charset="0"/>
              </a:rPr>
              <a:t>District Level Sensitization Workshop</a:t>
            </a:r>
          </a:p>
          <a:p>
            <a:r>
              <a:rPr lang="en-US" sz="2400" b="1" dirty="0" smtClean="0">
                <a:latin typeface="Times New Roman" pitchFamily="18" charset="0"/>
                <a:cs typeface="Times New Roman" pitchFamily="18" charset="0"/>
              </a:rPr>
              <a:t>Publicizing of SDGs </a:t>
            </a:r>
          </a:p>
          <a:p>
            <a:pPr lvl="1">
              <a:buFont typeface="Wingdings" pitchFamily="2" charset="2"/>
              <a:buChar char="Ø"/>
            </a:pPr>
            <a:r>
              <a:rPr lang="en-US" sz="2400" b="1" dirty="0" smtClean="0">
                <a:latin typeface="Times New Roman" pitchFamily="18" charset="0"/>
                <a:cs typeface="Times New Roman" pitchFamily="18" charset="0"/>
              </a:rPr>
              <a:t> Preparation of Wall hanging</a:t>
            </a:r>
          </a:p>
          <a:p>
            <a:pPr lvl="1">
              <a:buFont typeface="Wingdings" pitchFamily="2" charset="2"/>
              <a:buChar char="Ø"/>
            </a:pPr>
            <a:r>
              <a:rPr lang="en-US" sz="2400" b="1" dirty="0" smtClean="0">
                <a:latin typeface="Times New Roman" pitchFamily="18" charset="0"/>
                <a:cs typeface="Times New Roman" pitchFamily="18" charset="0"/>
              </a:rPr>
              <a:t>Making &amp; Broadcasting of Video clips on SDGs</a:t>
            </a:r>
          </a:p>
          <a:p>
            <a:pPr lvl="1">
              <a:buFont typeface="Wingdings" pitchFamily="2" charset="2"/>
              <a:buChar char="Ø"/>
            </a:pPr>
            <a:r>
              <a:rPr lang="en-US" sz="2400" b="1" dirty="0" smtClean="0">
                <a:latin typeface="Times New Roman" pitchFamily="18" charset="0"/>
                <a:cs typeface="Times New Roman" pitchFamily="18" charset="0"/>
              </a:rPr>
              <a:t>Talk show on SDGs</a:t>
            </a:r>
          </a:p>
          <a:p>
            <a:r>
              <a:rPr lang="en-US" sz="2400" b="1" dirty="0" smtClean="0">
                <a:latin typeface="Times New Roman" pitchFamily="18" charset="0"/>
                <a:cs typeface="Times New Roman" pitchFamily="18" charset="0"/>
              </a:rPr>
              <a:t>Mizoram SDG Website</a:t>
            </a:r>
          </a:p>
          <a:p>
            <a:r>
              <a:rPr lang="en-US" sz="2400" b="1" dirty="0" smtClean="0">
                <a:latin typeface="Times New Roman" pitchFamily="18" charset="0"/>
                <a:cs typeface="Times New Roman" pitchFamily="18" charset="0"/>
              </a:rPr>
              <a:t>Developing SIF and DIF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data:image/png;base64,iVBORw0KGgoAAAANSUhEUgAAAUMAAACcCAMAAADS8jl7AAABwlBMVEVuzePzaiLzhTBTU1P2yaJJSUn///9uzeJvzORtzuH+/v9vzuRJSUrzaiP8///zhDHfeSc7RUusb0HzXwDz08Bj0ey1fV/35+DMoHn3giPuexT38+/3t4jvZRXxayL6zbr7iC6wYDb8ax/iXxhru8/8+fWCw8/tr4WpVQD15dilWzdARUf4ZQBdlqL5gSCVvry4YDTxjURGOzTCkXzNVACxVib/XwBEPzmcuba2cj9kprbqgi+maT3DSACNalGVX0X2yKb/yZ9twtOwPADn1snkyr3RuKb54MpNU1jWyriOe2mjzM7AysGiiXX30rJUSEeqqqpubm5HMi5SZm5rrcRhjZlBPzZMO0CMlY6os6W1rpy4qo7Co4S6noeXiYDJcDHiklTWmmjamGTkkE3DXyfBdj2jtKnMbiHfcQ/ri1azYBq2TwDNWxvyu6euaTLWnnq2JADzom++dFGYSADsfEbxpoXscTHXppHOaDftl3LQjGrVrZ7FYADBVgChbkXYUwCdMQDwnYCBaE/IdE7/1KWEV0hWVkzaf0q4n5HSimbhyqiAb2IvNkG3m3vLzLzbtZab4PJMX2GltLvV1dNefYLD6/GUSrRRAAAWuUlEQVR4nO2di18TV/bA85pXJg9iGmPIzhgDwdIIFlBjw7Kb8BIhgC5LrQptra2PgvprRSzFLa5NKQJrypb9f3/n3HtnkpAJhCrMjM35KJlMJsmd75znvXduHI6mNKUpTWlKU5rSlKY0pSlNaUpTmtKUpjSlKU1pSlOa0pSmNKUpby+SKDoEsxthcxFl2ewmvAci2FMNZetcfFEctFBrGhFRkGUpIg1m22XZGpdfyv5jpgswSugazW5MQyJK0j9nZ6Z7/5GVRMnsxhARs5lPM73u2X9KEYu06ACRu8Z6P/3U5/NlsqJFWixnb/g4H5fJ+Lpka7ToAJFnM5zPx3Fcb1a2iOXI2Qw0CBrV2yVa3y1KqIekwRyXycqCCAFRwrAInlGQJEF0kHMQ0c/jP0EQRfJA8zexQmCngDsc+Eb8CEmg0VXCB9zCd0lwDD6HQ6RK5yvI2BhwyHgVwZY5VERfpssGoUWSGUMOGUbkCFx3PFUZTlAGIAJCgxMWyMnj+UkghJ2DPdEE9wE9iWKmCo2JHn0CfyLwr0HJ3iAtsh/D9GeXz3d0dEgQprVzgS2IjhQKAKpUOSKGekiVVJZF7TMEYXAQPvj8+fOX7928eevWbZA5kFN7Bfbdvj0/P7/xeZp4F/sxDH3R3e1K9Pfc/fKrO09Ozd2+de/y5fNIdVASJFmU6ylNrQB3gHb+3s3bc6fufPXl3Z4elysRi8W6qyVWLd34uhIGOfd1iLMdQwIx9E3C5QrC2SbK5xuLJVz9PT3I9as7d1BTbt++devmzXvA9zIiZoJP7t1DHZtj2Fwx7QMSCfzU+hJ0BUHgMaiqTiLJjylDDhiaTehgqWFYTxJUVepIrGozliBkDilAkCEkDDl7MvzEiGGwUhgZojYGB2p65WKadQiAug7uYWiD9HAPw4PPu98YbnAPwcPwQxVEcn6/nRly++hhf4KpGAWFh8B/nXZ/+T0JTf369R36s2rICe0Isi8GBP0qIKxk6LOZLffuwzBRua+scYxIIhEM9rNjdN0rY0XiQf1Zor+fIIX3JHSQQTWZdO4VXQ9v2IVhdl89dLVWCcaL1tZuV4JBwn06O3oIRHIKmL5VO/BBd2t3oj8WIx9CYLa2nguHVafqr8sQSiezCR0slOF+MeVKvEqG78em4CF6nxybOIv72PtidzvxWeqrGCXcT956pYW8eBe3vwkm+vGYq7Av2E3eG/9eUVQDhtSWb2Rla1Tw+8mBetga5/kAz8Qb4KPftn4AW4EPiSXGzuJrP7VQtTtLjxp9wN7aSZ6eQk2M9eDmJy2uWBQehxdcru6H5HNXh9pq1NCOethLuhy40AljhniqFGNAZ8hrDHH7RAtTWXIEH71PXWMMGXr5+BfoKnsClKGrE3YNLwSdSmcgxfMjLxdrtBAYntFy7KxFeoX3kwMZuoh9xpEAteX6DHtAZVNE3frLDAN8gOhlNcMhNfwIj4xevNDmdNba8pmyHr4HDBNfPH78+Ns5PuDlT377GLfrMYRtLz+C2rXaktAYpnhvKvUNhGCNYZDY8lDyoRceU98voCUbMrSRHjoOYAhRoL//AXF7J1v6UQjDFGEYrGL4ASjd3CgcOUyNGRkGomDdIw8SQeYPg2oUjhoeAksG59o3ZGTJdmOInVTtvT6doXGBEfsLOraT1GS7gVUg8CHdJnApw/44xJwTTxDwN2VbnsN33okBQ9DkT9qcCtHD/8vh09GhRWdtQEGGHzGGve0W6VnfT/YyNJYqhq3IMPW4hwjaLzCEN8a+Q5f5YQseOfdAZ3iiE/WuBW3Zy5/RGH4cwL0LoIV/Xoaga1QCui235kCzRj5sBSPlh1/oDPvuBPhU4ElrEMOLznAY4/WZhbakIcI/BUOMtjTZ4akeYlIdhSdz91vBSgPxb3SGp17g3+gFPx5+pi2JDAMpfH/q+zanaugObcYQ43IFwzr9LQZ6WCknWoKu2JcAJvW4JXYXXz31IKj5wwffIbC+JKinrocB9Ib88JpaG5I1hrRO6W23SY59eIYpUCXNmFNED/tjeVS3x3d7+uOwa+SFzvBCmITngVRA84deqok8/1wxNmWihxrD91cPU08/RHl6SrNlKOy8KV6raYgxU384kHyIacyPneWYEgh0PiVJ+9fO+jHFbnrIHZYh5DYkV4QSOUAYBnsowAA1U/5UkNXLfRec4dNYmgzzvK6HqacDj/DQkbX9Y4rPHgxZTOEYwwbyQ6M6JUE2dDeJaXVMVRhDZQksF5W0HJeH2pxx0E7v66Tq9xvUKfbSwz0MG9PD2lqvFfsb4ieJkH6HBaeTMfQ7w48CpPehgqGqPEPU0bUD/aH165R3xDDhSpEurRaQB51o098rSU0Pnc7lONXPMkMAi6GGfx4+gKEdxlOQYYbFlL/+YYax77AMmbsPu4LKWdweXSvroTP8LLBXD/3KQygNvfEfDPscNIaZdsn6euioZmiMkDDk99TLVQy7P8DS5cT9YFAF90esdAD9oZfooT/pJ10MLMfGvi+n6g9/gOFnZA3Ho+ow9GXs4A9xXswhGcaoHgYZwwD2Y8dStFhGGmoYLReMOYxG3XcBamI1vEIiDtHDANPD5BK+KfBjsjbPfh8ZJr4cBWFdrbGz+ORb2s9KXnjc0oMPfQtkZERNroyujo6ebHM+GV0tfb8Ie/yq8nx0dbV0sS2pws7VvqEk7FWereL2msGY1HvI0OV68OLFi/uUYdCF2/cpwwTZbkm0/GtgYGDRj2YJ1jyATxbJ42IbFnRguQPsSRvZIF5QWdO2bc4Q/SF3QEypGHd3BftrexnJPAXEp5LZCvp4OyigyqYv0EHkJDkO9iWJ8vnJW2o7Hipiii1CikMe1Bj+1MBcEcJTm1GToHNw1CT2A/qJ4BaDglD9/iQp51QUoxBsKDpDbtAGuY3j0Axd+rSRIFFOMtGDKByIgqLPnFERrKq5O6KfDSH8EzCEo8iMB2rEZNIlUTbYWn648nA5HCb9MX41yV7DJ37cVgxi8J+SIXjEK6l4PPW8exmzlhxur65BSqM+ipJeh/jppTCxaeU0vNb5NWEYfuSF7R+UwzHM2KFOcRCGNC6nf9pnDmelKce+w6IjegEQKssp0hO26AyvpDBnhhoF6uWzYfR8mEXz8YtE98KncbDq47bDMrRJTBG4QzJ0xTrJWKkCaohVHN+30BY+S/q8SK9NKsCfDoNPZAzJZBDSAXZYhr6MaCOGKOm/N8KQzFl9iCo3vAYBGc03+nIxvIJDT3x0tW81Cq95+Sdhooc8MnTqDM8ckiEnCtbvx3ZUMvxbQ3qIng7oeAPej53JFaKQA21k6J1ffTl04cLiaRwriP+QfAuGf9cYCjZh6DgEwyDNVJQl7IZeXSOUhl+2hZ+hhxx+uYiMlE7suHmu6Lb8BximNYZm02lMGmCozWRfZgNxKsPz9RKONH00oIY7seMV9BFe9J9bwRGB6MA7YWiTWq8hPQwG2cRz9mcZjfjHRwAJZ3yo4AID0YVFAtivYMdN6qL6FrZcZvj+2DIjyKo4yP7CiG84joz+5U8+JCNMQ4xQeBhTnJNt70QPbcPQty/D6ptHmKhsGBQnsir/RlNeHWB1MskF+b62t9ZDjrPJffT19ZCO8jEV3CvhRwFMBOM4kZWGlNUBf5lhgO9be2s9BIbvQ1xmKmigiNir7+VPogGHV5Dh6ADr8aIMT76VHvreG4YVcaRWEU9DMh2/uOh3qspDtOXhAaqGSTJkl/robfwhm7NkG4aiu8YfEis2tuFKhrqWOdGuceqHij3ZyylQ0DjUf6cDKajvFOxmDX/g1XkezPAXqoc+t01qPUcFw3K/TR0vWIdheJhEkbAfqr8kna4+MgTFNBnKasP+xHDcS+c3vJcMZQOGQbXq/rkDGSaf4dhn/IewChr3EKcXek9ChCFJ5PAFBbj+mxQ2Cw32HzKGnNsu9XKNLS+rbHzEuV/nfZUth3HKcCC+4gz7V+IYYEZeQuZN944sK85nOOWG/8hg/OkghmbjaVDGqANPv8LRpiAbWDpQKEPWm6UsxclMhnhnHAs9PvoRzrXG3hzsXozHyYwwqGhq72+sw5CG5THBLhArGdaZ3Vsr6qXT5ajrdyorcX3eFyLEG0/Ark8HyAQH0h02/HSxdij5PWEo6wxZLtjQefr39EyHl0Y0hqnRi+zeHVUpkVusUBlHny60NTgopdvymGwXhju0Izv9KtnowBuKsrK6uvqc6aFf8SfXfl4djkY7R/rODC22kYFQBeLxD89HotHoyOpfcWejDF+ladf6mB1KPVGUJGmHu5FO+9LIUCVzKtVGLNqvXCBTF+gTlc5bGAIZoAT9ZDTUqSgDZC/s1Jyhn4zNV+s8GZp2sl3AkIhvDNdosjpGaKMsjn06Pl8qTXO/JOkQe4OKCGftr02AVKOciA7Q++nLFDkZelZVvyYVH+tXX6XdpdLceAZs2eoEcd0+0MSNXNGTL34e2lJwrL2RmFzBRt3zvFaN/dq8BzrRgQBL+sm8karvoijxIPCHn2OTchuSKDis3g8rCZGCJ+/xeHKe8dCrc5dQkiCNjAOr9LQNXqkzUx0lfOkS/LsE33SOiKJqotAdpAm/hMaL0ChP0VMQ2bJt1hQBVDDSkcvnsLWe3HpmNyJ1nL+3sfH65yU4IzyXcDiJkz9Y0UIyk0oPRuxeZbNpiI4xHk6qcfiQPIfMLp1Lqku//vpj38ata3QBLFx6Ddf/LAtZb03ARa7Oz3DrHmxXzpOf6og4rLK2Za1gywp5CtBTnExzu7juHAQZXLFLApznb96a73v969Iy6ggBcQ6gJhGrohks1UTdpSVR3RSFKhxolfrr676Na5cJMgYK1w0TRRkE/1auusZ2imJkl0tPTtGmefIFaKhVKYIvvJpHfnDBi/NpzrdLFj104EKHuMQcAIVzhn+iSLTj8s1b1zbmn/z4+vXPwHWZ2R8zQc0wl5eXl359/frJ/K1bl893AA4pIhEuMlumjiyPSDSOSFWLcAe+KO9yvvR8kTLM5a9CA6waW6RNQIgU8x7QQl8GGEKJL5AVviW6zjdpvYir94H6iBJhSs0OnZQo4pp8ugzi+ocC0TR6mEPGlSJxNT+JLJ8IINlaiPWJEN67HECc9DDJb0qWZAgKELnKrMVT2tr2QVK7SxaBxD9kHUOyUiaqJfwXkA1iJYtoIl1idfhXZkLWi9Q+Ht9OVvQkEYEciRdGIEt04kNdjngQ6iHk/Fs5XRMjVjRlOIsJFk08cxxm2On0DHoqh8krsBLzn8mkwTBC3LymiR0WvMcCfHRkU1PDLagItrbGxzcKhQlRMvuKSxOFwsbk+NYWl05v6dYcMblVBgK5awfksIxhiFlNPl/0dJishx3QinwR40luKzSuu0Qr9sVKEUhrGMPx7TlNJXNwxU1VRHDSkBTmsGX5ue0tnWHBiooY2dTaBxXKZFGD6NmMmOd5IKVCD8MubXEytFUsX1rTWlVHIHI4cvo1Bs8zXsqRks+TnzAxm4UUJjJBUn7QxNJ4RveHuWLObDddK7Io6ZpXHE+H0uvjczmqhiZ22eFXk1CXz82Pr6dDZX/oyVuPoSR26Aw9c9v/Kbf1qol6KGPpxEy56MnPb8/ntfyr2GFaq+oKZIc6t9J60VOG+MZEzyNIb/K6j/EU3aVysyZEy/0yTaSS4XapDNFM7y1ApNMQ5ki79jA0rWVGIkYKOsNcaTs9WdLaXnxjXqsEEfSQZq05T2k8XcmwYEGGb3SG+VIovTU5R9ube2NidQ+Zv3CV2cbc5FaozDCXf2NBW75adoFzFdd7wszfocHuDHAy9OrmwZbntT5Ej+cqKKm1EAoVKbZncjunJ7ZTEyaOoyGjiakcC8w5T3qy7LQ3I1abeyNIuUqGk0WNYf6qifmhwNJD5pknQ5PlRnrw928spYiV6aFnMh0aLzFNzBdMbBUyxDKetKQ0vl3uhgWH2IHu0sTG7REIG+Ww7MlPQpUyScqU3OYbsxflkQvUy8xNjq9X6iEEZsk6A3zYry5OecoQJ7dHi/RaF7DD39yWSo7IG2bLpe0Kf+jxiBayZXDN0kRl4yZDtLaHUn/C9BE0Ue9fL25VxhRom5W6bsA5V0RltOXQK9YJW4iYPvqjV1Bb6VCVHm5a43fisBGSIDkmNMfNYgoXCm39pwR1nkheNlNEUdzM50vzOECRrozL9ALLFsizZexgqgzKxJZx9mE6M9NhgTlWOArdMRMK4SzOqtwGXE2HKIkWaKID4q606all6PNxM4IFfpkSEhhJnqG3v4Xmq9qZ3wRnbYG4IjtEqVCthh6c4wBNnp6xwoxJZCTusJm51QyhaBZEU12NhL4O2vDbxB6E+Y1Qprc3A3ooW2BWC8m8Zny+TCbjq9bDHMbm38AjmqeLmLSIUrscSF2phpjvkNqzXbs73IxVKlJpJ7OzO5sddHTsYXglFZDaTWwjTkSKzE7/l+cDnRUJdh7CnSThL1oOtptrKGWR2ttx2o6IvZzl9CHvwUUp/8t1mTfkI6IWrru5z/DG7SkP62TIQdqFc2Ed+GPgVpm5S6f9kB86LXdBeKaw4Z9x7mnzFm8HQ5XG3O513/XfeT51hdlH0dMhsN/1JRONTGpctQgynR4GLZ7QEV5J8fzv131uEBFvuTDDJ8LFnZ3GFri5a16e72QG8sbEMfmDBGcFvcl78syOvdc40v7pWZnkaMcvothOEQLE6/izRVNEESWL2K+hiOBepjAeT+Et+9c51v7pdtmcnyyXxDG3JhxX4AP8FUwWLDbQUyUCQJQm8rn8lQDPF9wMIZzGmGROBiHvcu6yZD4j9nw1YoXEv56QmiWy6cHfGPgsXdH66V352Gs+URCk7PR6RSvgov7OB1K/WX8xKHECg4m7UgEA4vH/eCE4vUH3Xklf4/n/OcyftLm/CNL/eP5aem/jp0lH2HF2homCvAvfuxfi9Qks4i2uiFLk9+s1CN3u3WPvbxe7pt1je1px/TrHZWXJCp1J+4iMv4d6/XoNQ+44fxIXu9zk9toLmY5718cGrRtQmEC+veP2xg00ERKc47r84PAEaEaN+K4Vpu3wk6iCnJ0u1DpEt3tHOrayCrJReXavK0RLJjf1HFMj/rgI0PzdG2kDa56ePbYSS4a0pvYiur1en9tCA7b1BWqVwZ3plLf2FKaPrRtMdEgGlswVCr1ZC3T9Hyh4e5Wc7S1c42pPYgw8/bF0G4vSbq0lA8RPd82pOf+ISLsZA4RQrkSOp0aAAsXg693TPkk2fSy5UZEFw3OAcuVY+mNlwfDb3ZgaWm1GX32Rs0Z6CBnvMSAUpMiMMcMZCGqWr5WZ4K2su8aKuBtx4A2tR/r1EWNLdk/b5NcMqAClQSNFhCw3izcLH2F+IUA1XN+RHN33vnOBJLG+MsjikfokwwKFWbJN7JgIGZPcNdbEGTTlo2IIRUiky/jiuQftk9egkLHx2t47qohdRxYbcWaK2G586aaPs8/jXYkg11EIrl0+ugENUYCYvF77pb5dGyJEgzYsFtzuHeGo6n4IKLPTRgix1+hovvJIBc6nfW8XKDOr2aMqWrHPqI4l4xJHR/OlRygQBOUun+EZ+bJHciMaxAzBOCav79pkAXkDkQ0LhjH3zqAkHMFJCRFj77HutsnvXBmJUX88Mpymyxu986+rb8lm3pL3liLVic1QM7z7k5IHjf3v+swRZqRHLoIoz9RApCc6+I49PA7J18nqfbaMyZpAyjvoM0w13O98XEOUDEZQCMIuiw/J7y9Q1kW6jBk2Xjf8P7DaGAl7ybVT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png;base64,iVBORw0KGgoAAAANSUhEUgAAAUMAAACcCAMAAADS8jl7AAABwlBMVEVuzePzaiLzhTBTU1P2yaJJSUn///9uzeJvzORtzuH+/v9vzuRJSUrzaiP8///zhDHfeSc7RUusb0HzXwDz08Bj0ey1fV/35+DMoHn3giPuexT38+/3t4jvZRXxayL6zbr7iC6wYDb8ax/iXxhru8/8+fWCw8/tr4WpVQD15dilWzdARUf4ZQBdlqL5gSCVvry4YDTxjURGOzTCkXzNVACxVib/XwBEPzmcuba2cj9kprbqgi+maT3DSACNalGVX0X2yKb/yZ9twtOwPADn1snkyr3RuKb54MpNU1jWyriOe2mjzM7AysGiiXX30rJUSEeqqqpubm5HMi5SZm5rrcRhjZlBPzZMO0CMlY6os6W1rpy4qo7Co4S6noeXiYDJcDHiklTWmmjamGTkkE3DXyfBdj2jtKnMbiHfcQ/ri1azYBq2TwDNWxvyu6euaTLWnnq2JADzom++dFGYSADsfEbxpoXscTHXppHOaDftl3LQjGrVrZ7FYADBVgChbkXYUwCdMQDwnYCBaE/IdE7/1KWEV0hWVkzaf0q4n5HSimbhyqiAb2IvNkG3m3vLzLzbtZab4PJMX2GltLvV1dNefYLD6/GUSrRRAAAWuUlEQVR4nO2di18TV/bA85pXJg9iGmPIzhgDwdIIFlBjw7Kb8BIhgC5LrQptra2PgvprRSzFLa5NKQJrypb9f3/n3HtnkpAJhCrMjM35KJlMJsmd75znvXduHI6mNKUpTWlKU5rSlKY0pSlNaUpTmtKUpjSlKU1pSlOa0pSmNKUpby+SKDoEsxthcxFl2ewmvAci2FMNZetcfFEctFBrGhFRkGUpIg1m22XZGpdfyv5jpgswSugazW5MQyJK0j9nZ6Z7/5GVRMnsxhARs5lPM73u2X9KEYu06ACRu8Z6P/3U5/NlsqJFWixnb/g4H5fJ+Lpka7ToAJFnM5zPx3Fcb1a2iOXI2Qw0CBrV2yVa3y1KqIekwRyXycqCCAFRwrAInlGQJEF0kHMQ0c/jP0EQRfJA8zexQmCngDsc+Eb8CEmg0VXCB9zCd0lwDD6HQ6RK5yvI2BhwyHgVwZY5VERfpssGoUWSGUMOGUbkCFx3PFUZTlAGIAJCgxMWyMnj+UkghJ2DPdEE9wE9iWKmCo2JHn0CfyLwr0HJ3iAtsh/D9GeXz3d0dEgQprVzgS2IjhQKAKpUOSKGekiVVJZF7TMEYXAQPvj8+fOX7928eevWbZA5kFN7Bfbdvj0/P7/xeZp4F/sxDH3R3e1K9Pfc/fKrO09Ozd2+de/y5fNIdVASJFmU6ylNrQB3gHb+3s3bc6fufPXl3Z4elysRi8W6qyVWLd34uhIGOfd1iLMdQwIx9E3C5QrC2SbK5xuLJVz9PT3I9as7d1BTbt++devmzXvA9zIiZoJP7t1DHZtj2Fwx7QMSCfzU+hJ0BUHgMaiqTiLJjylDDhiaTehgqWFYTxJUVepIrGozliBkDilAkCEkDDl7MvzEiGGwUhgZojYGB2p65WKadQiAug7uYWiD9HAPw4PPu98YbnAPwcPwQxVEcn6/nRly++hhf4KpGAWFh8B/nXZ/+T0JTf369R36s2rICe0Isi8GBP0qIKxk6LOZLffuwzBRua+scYxIIhEM9rNjdN0rY0XiQf1Zor+fIIX3JHSQQTWZdO4VXQ9v2IVhdl89dLVWCcaL1tZuV4JBwn06O3oIRHIKmL5VO/BBd2t3oj8WIx9CYLa2nguHVafqr8sQSiezCR0slOF+MeVKvEqG78em4CF6nxybOIv72PtidzvxWeqrGCXcT956pYW8eBe3vwkm+vGYq7Av2E3eG/9eUVQDhtSWb2Rla1Tw+8mBetga5/kAz8Qb4KPftn4AW4EPiSXGzuJrP7VQtTtLjxp9wN7aSZ6eQk2M9eDmJy2uWBQehxdcru6H5HNXh9pq1NCOethLuhy40AljhniqFGNAZ8hrDHH7RAtTWXIEH71PXWMMGXr5+BfoKnsClKGrE3YNLwSdSmcgxfMjLxdrtBAYntFy7KxFeoX3kwMZuoh9xpEAteX6DHtAZVNE3frLDAN8gOhlNcMhNfwIj4xevNDmdNba8pmyHr4HDBNfPH78+Ns5PuDlT377GLfrMYRtLz+C2rXaktAYpnhvKvUNhGCNYZDY8lDyoRceU98voCUbMrSRHjoOYAhRoL//AXF7J1v6UQjDFGEYrGL4ASjd3CgcOUyNGRkGomDdIw8SQeYPg2oUjhoeAksG59o3ZGTJdmOInVTtvT6doXGBEfsLOraT1GS7gVUg8CHdJnApw/44xJwTTxDwN2VbnsN33okBQ9DkT9qcCtHD/8vh09GhRWdtQEGGHzGGve0W6VnfT/YyNJYqhq3IMPW4hwjaLzCEN8a+Q5f5YQseOfdAZ3iiE/WuBW3Zy5/RGH4cwL0LoIV/Xoaga1QCui235kCzRj5sBSPlh1/oDPvuBPhU4ElrEMOLznAY4/WZhbakIcI/BUOMtjTZ4akeYlIdhSdz91vBSgPxb3SGp17g3+gFPx5+pi2JDAMpfH/q+zanaugObcYQ43IFwzr9LQZ6WCknWoKu2JcAJvW4JXYXXz31IKj5wwffIbC+JKinrocB9Ib88JpaG5I1hrRO6W23SY59eIYpUCXNmFNED/tjeVS3x3d7+uOwa+SFzvBCmITngVRA84deqok8/1wxNmWihxrD91cPU08/RHl6SrNlKOy8KV6raYgxU384kHyIacyPneWYEgh0PiVJ+9fO+jHFbnrIHZYh5DYkV4QSOUAYBnsowAA1U/5UkNXLfRec4dNYmgzzvK6HqacDj/DQkbX9Y4rPHgxZTOEYwwbyQ6M6JUE2dDeJaXVMVRhDZQksF5W0HJeH2pxx0E7v66Tq9xvUKfbSwz0MG9PD2lqvFfsb4ieJkH6HBaeTMfQ7w48CpPehgqGqPEPU0bUD/aH165R3xDDhSpEurRaQB51o098rSU0Pnc7lONXPMkMAi6GGfx4+gKEdxlOQYYbFlL/+YYax77AMmbsPu4LKWdweXSvroTP8LLBXD/3KQygNvfEfDPscNIaZdsn6euioZmiMkDDk99TLVQy7P8DS5cT9YFAF90esdAD9oZfooT/pJ10MLMfGvi+n6g9/gOFnZA3Ho+ow9GXs4A9xXswhGcaoHgYZwwD2Y8dStFhGGmoYLReMOYxG3XcBamI1vEIiDtHDANPD5BK+KfBjsjbPfh8ZJr4cBWFdrbGz+ORb2s9KXnjc0oMPfQtkZERNroyujo6ebHM+GV0tfb8Ie/yq8nx0dbV0sS2pws7VvqEk7FWereL2msGY1HvI0OV68OLFi/uUYdCF2/cpwwTZbkm0/GtgYGDRj2YJ1jyATxbJ42IbFnRguQPsSRvZIF5QWdO2bc4Q/SF3QEypGHd3BftrexnJPAXEp5LZCvp4OyigyqYv0EHkJDkO9iWJ8vnJW2o7Hipiii1CikMe1Bj+1MBcEcJTm1GToHNw1CT2A/qJ4BaDglD9/iQp51QUoxBsKDpDbtAGuY3j0Axd+rSRIFFOMtGDKByIgqLPnFERrKq5O6KfDSH8EzCEo8iMB2rEZNIlUTbYWn648nA5HCb9MX41yV7DJ37cVgxi8J+SIXjEK6l4PPW8exmzlhxur65BSqM+ipJeh/jppTCxaeU0vNb5NWEYfuSF7R+UwzHM2KFOcRCGNC6nf9pnDmelKce+w6IjegEQKssp0hO26AyvpDBnhhoF6uWzYfR8mEXz8YtE98KncbDq47bDMrRJTBG4QzJ0xTrJWKkCaohVHN+30BY+S/q8SK9NKsCfDoNPZAzJZBDSAXZYhr6MaCOGKOm/N8KQzFl9iCo3vAYBGc03+nIxvIJDT3x0tW81Cq95+Sdhooc8MnTqDM8ckiEnCtbvx3ZUMvxbQ3qIng7oeAPej53JFaKQA21k6J1ffTl04cLiaRwriP+QfAuGf9cYCjZh6DgEwyDNVJQl7IZeXSOUhl+2hZ+hhxx+uYiMlE7suHmu6Lb8BximNYZm02lMGmCozWRfZgNxKsPz9RKONH00oIY7seMV9BFe9J9bwRGB6MA7YWiTWq8hPQwG2cRz9mcZjfjHRwAJZ3yo4AID0YVFAtivYMdN6qL6FrZcZvj+2DIjyKo4yP7CiG84joz+5U8+JCNMQ4xQeBhTnJNt70QPbcPQty/D6ptHmKhsGBQnsir/RlNeHWB1MskF+b62t9ZDjrPJffT19ZCO8jEV3CvhRwFMBOM4kZWGlNUBf5lhgO9be2s9BIbvQ1xmKmigiNir7+VPogGHV5Dh6ADr8aIMT76VHvreG4YVcaRWEU9DMh2/uOh3qspDtOXhAaqGSTJkl/robfwhm7NkG4aiu8YfEis2tuFKhrqWOdGuceqHij3ZyylQ0DjUf6cDKajvFOxmDX/g1XkezPAXqoc+t01qPUcFw3K/TR0vWIdheJhEkbAfqr8kna4+MgTFNBnKasP+xHDcS+c3vJcMZQOGQbXq/rkDGSaf4dhn/IewChr3EKcXek9ChCFJ5PAFBbj+mxQ2Cw32HzKGnNsu9XKNLS+rbHzEuV/nfZUth3HKcCC+4gz7V+IYYEZeQuZN944sK85nOOWG/8hg/OkghmbjaVDGqANPv8LRpiAbWDpQKEPWm6UsxclMhnhnHAs9PvoRzrXG3hzsXozHyYwwqGhq72+sw5CG5THBLhArGdaZ3Vsr6qXT5ajrdyorcX3eFyLEG0/Ark8HyAQH0h02/HSxdij5PWEo6wxZLtjQefr39EyHl0Y0hqnRi+zeHVUpkVusUBlHny60NTgopdvymGwXhju0Izv9KtnowBuKsrK6uvqc6aFf8SfXfl4djkY7R/rODC22kYFQBeLxD89HotHoyOpfcWejDF+ladf6mB1KPVGUJGmHu5FO+9LIUCVzKtVGLNqvXCBTF+gTlc5bGAIZoAT9ZDTUqSgDZC/s1Jyhn4zNV+s8GZp2sl3AkIhvDNdosjpGaKMsjn06Pl8qTXO/JOkQe4OKCGftr02AVKOciA7Q++nLFDkZelZVvyYVH+tXX6XdpdLceAZs2eoEcd0+0MSNXNGTL34e2lJwrL2RmFzBRt3zvFaN/dq8BzrRgQBL+sm8karvoijxIPCHn2OTchuSKDis3g8rCZGCJ+/xeHKe8dCrc5dQkiCNjAOr9LQNXqkzUx0lfOkS/LsE33SOiKJqotAdpAm/hMaL0ChP0VMQ2bJt1hQBVDDSkcvnsLWe3HpmNyJ1nL+3sfH65yU4IzyXcDiJkz9Y0UIyk0oPRuxeZbNpiI4xHk6qcfiQPIfMLp1Lqku//vpj38ata3QBLFx6Ddf/LAtZb03ARa7Oz3DrHmxXzpOf6og4rLK2Za1gywp5CtBTnExzu7juHAQZXLFLApznb96a73v969Iy6ggBcQ6gJhGrohks1UTdpSVR3RSFKhxolfrr676Na5cJMgYK1w0TRRkE/1auusZ2imJkl0tPTtGmefIFaKhVKYIvvJpHfnDBi/NpzrdLFj104EKHuMQcAIVzhn+iSLTj8s1b1zbmn/z4+vXPwHWZ2R8zQc0wl5eXl359/frJ/K1bl893AA4pIhEuMlumjiyPSDSOSFWLcAe+KO9yvvR8kTLM5a9CA6waW6RNQIgU8x7QQl8GGEKJL5AVviW6zjdpvYir94H6iBJhSs0OnZQo4pp8ugzi+ocC0TR6mEPGlSJxNT+JLJ8IINlaiPWJEN67HECc9DDJb0qWZAgKELnKrMVT2tr2QVK7SxaBxD9kHUOyUiaqJfwXkA1iJYtoIl1idfhXZkLWi9Q+Ht9OVvQkEYEciRdGIEt04kNdjngQ6iHk/Fs5XRMjVjRlOIsJFk08cxxm2On0DHoqh8krsBLzn8mkwTBC3LymiR0WvMcCfHRkU1PDLagItrbGxzcKhQlRMvuKSxOFwsbk+NYWl05v6dYcMblVBgK5awfksIxhiFlNPl/0dJishx3QinwR40luKzSuu0Qr9sVKEUhrGMPx7TlNJXNwxU1VRHDSkBTmsGX5ue0tnWHBiooY2dTaBxXKZFGD6NmMmOd5IKVCD8MubXEytFUsX1rTWlVHIHI4cvo1Bs8zXsqRks+TnzAxm4UUJjJBUn7QxNJ4RveHuWLObDddK7Io6ZpXHE+H0uvjczmqhiZ22eFXk1CXz82Pr6dDZX/oyVuPoSR26Aw9c9v/Kbf1qol6KGPpxEy56MnPb8/ntfyr2GFaq+oKZIc6t9J60VOG+MZEzyNIb/K6j/EU3aVysyZEy/0yTaSS4XapDNFM7y1ApNMQ5ki79jA0rWVGIkYKOsNcaTs9WdLaXnxjXqsEEfSQZq05T2k8XcmwYEGGb3SG+VIovTU5R9ube2NidQ+Zv3CV2cbc5FaozDCXf2NBW75adoFzFdd7wszfocHuDHAy9OrmwZbntT5Ej+cqKKm1EAoVKbZncjunJ7ZTEyaOoyGjiakcC8w5T3qy7LQ3I1abeyNIuUqGk0WNYf6qifmhwNJD5pknQ5PlRnrw928spYiV6aFnMh0aLzFNzBdMbBUyxDKetKQ0vl3uhgWH2IHu0sTG7REIG+Ww7MlPQpUyScqU3OYbsxflkQvUy8xNjq9X6iEEZsk6A3zYry5OecoQJ7dHi/RaF7DD39yWSo7IG2bLpe0Kf+jxiBayZXDN0kRl4yZDtLaHUn/C9BE0Ue9fL25VxhRom5W6bsA5V0RltOXQK9YJW4iYPvqjV1Bb6VCVHm5a43fisBGSIDkmNMfNYgoXCm39pwR1nkheNlNEUdzM50vzOECRrozL9ALLFsizZexgqgzKxJZx9mE6M9NhgTlWOArdMRMK4SzOqtwGXE2HKIkWaKID4q606all6PNxM4IFfpkSEhhJnqG3v4Xmq9qZ3wRnbYG4IjtEqVCthh6c4wBNnp6xwoxJZCTusJm51QyhaBZEU12NhL4O2vDbxB6E+Y1Qprc3A3ooW2BWC8m8Zny+TCbjq9bDHMbm38AjmqeLmLSIUrscSF2phpjvkNqzXbs73IxVKlJpJ7OzO5sddHTsYXglFZDaTWwjTkSKzE7/l+cDnRUJdh7CnSThL1oOtptrKGWR2ttx2o6IvZzl9CHvwUUp/8t1mTfkI6IWrru5z/DG7SkP62TIQdqFc2Ed+GPgVpm5S6f9kB86LXdBeKaw4Z9x7mnzFm8HQ5XG3O513/XfeT51hdlH0dMhsN/1JRONTGpctQgynR4GLZ7QEV5J8fzv131uEBFvuTDDJ8LFnZ3GFri5a16e72QG8sbEMfmDBGcFvcl78syOvdc40v7pWZnkaMcvothOEQLE6/izRVNEESWL2K+hiOBepjAeT+Et+9c51v7pdtmcnyyXxDG3JhxX4AP8FUwWLDbQUyUCQJQm8rn8lQDPF9wMIZzGmGROBiHvcu6yZD4j9nw1YoXEv56QmiWy6cHfGPgsXdH66V352Gs+URCk7PR6RSvgov7OB1K/WX8xKHECg4m7UgEA4vH/eCE4vUH3Xklf4/n/OcyftLm/CNL/eP5aem/jp0lH2HF2homCvAvfuxfi9Qks4i2uiFLk9+s1CN3u3WPvbxe7pt1je1px/TrHZWXJCp1J+4iMv4d6/XoNQ+44fxIXu9zk9toLmY5718cGrRtQmEC+veP2xg00ERKc47r84PAEaEaN+K4Vpu3wk6iCnJ0u1DpEt3tHOrayCrJReXavK0RLJjf1HFMj/rgI0PzdG2kDa56ePbYSS4a0pvYiur1en9tCA7b1BWqVwZ3plLf2FKaPrRtMdEgGlswVCr1ZC3T9Hyh4e5Wc7S1c42pPYgw8/bF0G4vSbq0lA8RPd82pOf+ISLsZA4RQrkSOp0aAAsXg693TPkk2fSy5UZEFw3OAcuVY+mNlwfDb3ZgaWm1GX32Rs0Z6CBnvMSAUpMiMMcMZCGqWr5WZ4K2su8aKuBtx4A2tR/r1EWNLdk/b5NcMqAClQSNFhCw3izcLH2F+IUA1XN+RHN33vnOBJLG+MsjikfokwwKFWbJN7JgIGZPcNdbEGTTlo2IIRUiky/jiuQftk9egkLHx2t47qohdRxYbcWaK2G586aaPs8/jXYkg11EIrl0+ugENUYCYvF77pb5dGyJEgzYsFtzuHeGo6n4IKLPTRgix1+hovvJIBc6nfW8XKDOr2aMqWrHPqI4l4xJHR/OlRygQBOUun+EZ+bJHciMaxAzBOCav79pkAXkDkQ0LhjH3zqAkHMFJCRFj77HutsnvXBmJUX88Mpymyxu986+rb8lm3pL3liLVic1QM7z7k5IHjf3v+swRZqRHLoIoz9RApCc6+I49PA7J18nqfbaMyZpAyjvoM0w13O98XEOUDEZQCMIuiw/J7y9Q1kW6jBk2Xjf8P7DaGAl7ybVT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4" name="AutoShape 6" descr="data:image/png;base64,iVBORw0KGgoAAAANSUhEUgAAAUMAAACcCAMAAADS8jl7AAABwlBMVEVuzePzaiLzhTBTU1P2yaJJSUn///9uzeJvzORtzuH+/v9vzuRJSUrzaiP8///zhDHfeSc7RUusb0HzXwDz08Bj0ey1fV/35+DMoHn3giPuexT38+/3t4jvZRXxayL6zbr7iC6wYDb8ax/iXxhru8/8+fWCw8/tr4WpVQD15dilWzdARUf4ZQBdlqL5gSCVvry4YDTxjURGOzTCkXzNVACxVib/XwBEPzmcuba2cj9kprbqgi+maT3DSACNalGVX0X2yKb/yZ9twtOwPADn1snkyr3RuKb54MpNU1jWyriOe2mjzM7AysGiiXX30rJUSEeqqqpubm5HMi5SZm5rrcRhjZlBPzZMO0CMlY6os6W1rpy4qo7Co4S6noeXiYDJcDHiklTWmmjamGTkkE3DXyfBdj2jtKnMbiHfcQ/ri1azYBq2TwDNWxvyu6euaTLWnnq2JADzom++dFGYSADsfEbxpoXscTHXppHOaDftl3LQjGrVrZ7FYADBVgChbkXYUwCdMQDwnYCBaE/IdE7/1KWEV0hWVkzaf0q4n5HSimbhyqiAb2IvNkG3m3vLzLzbtZab4PJMX2GltLvV1dNefYLD6/GUSrRRAAAWuUlEQVR4nO2di18TV/bA85pXJg9iGmPIzhgDwdIIFlBjw7Kb8BIhgC5LrQptra2PgvprRSzFLa5NKQJrypb9f3/n3HtnkpAJhCrMjM35KJlMJsmd75znvXduHI6mNKUpTWlKU5rSlKY0pSlNaUpTmtKUpjSlKU1pSlOa0pSmNKUpby+SKDoEsxthcxFl2ewmvAci2FMNZetcfFEctFBrGhFRkGUpIg1m22XZGpdfyv5jpgswSugazW5MQyJK0j9nZ6Z7/5GVRMnsxhARs5lPM73u2X9KEYu06ACRu8Z6P/3U5/NlsqJFWixnb/g4H5fJ+Lpka7ToAJFnM5zPx3Fcb1a2iOXI2Qw0CBrV2yVa3y1KqIekwRyXycqCCAFRwrAInlGQJEF0kHMQ0c/jP0EQRfJA8zexQmCngDsc+Eb8CEmg0VXCB9zCd0lwDD6HQ6RK5yvI2BhwyHgVwZY5VERfpssGoUWSGUMOGUbkCFx3PFUZTlAGIAJCgxMWyMnj+UkghJ2DPdEE9wE9iWKmCo2JHn0CfyLwr0HJ3iAtsh/D9GeXz3d0dEgQprVzgS2IjhQKAKpUOSKGekiVVJZF7TMEYXAQPvj8+fOX7928eevWbZA5kFN7Bfbdvj0/P7/xeZp4F/sxDH3R3e1K9Pfc/fKrO09Ozd2+de/y5fNIdVASJFmU6ylNrQB3gHb+3s3bc6fufPXl3Z4elysRi8W6qyVWLd34uhIGOfd1iLMdQwIx9E3C5QrC2SbK5xuLJVz9PT3I9as7d1BTbt++devmzXvA9zIiZoJP7t1DHZtj2Fwx7QMSCfzU+hJ0BUHgMaiqTiLJjylDDhiaTehgqWFYTxJUVepIrGozliBkDilAkCEkDDl7MvzEiGGwUhgZojYGB2p65WKadQiAug7uYWiD9HAPw4PPu98YbnAPwcPwQxVEcn6/nRly++hhf4KpGAWFh8B/nXZ/+T0JTf369R36s2rICe0Isi8GBP0qIKxk6LOZLffuwzBRua+scYxIIhEM9rNjdN0rY0XiQf1Zor+fIIX3JHSQQTWZdO4VXQ9v2IVhdl89dLVWCcaL1tZuV4JBwn06O3oIRHIKmL5VO/BBd2t3oj8WIx9CYLa2nguHVafqr8sQSiezCR0slOF+MeVKvEqG78em4CF6nxybOIv72PtidzvxWeqrGCXcT956pYW8eBe3vwkm+vGYq7Av2E3eG/9eUVQDhtSWb2Rla1Tw+8mBetga5/kAz8Qb4KPftn4AW4EPiSXGzuJrP7VQtTtLjxp9wN7aSZ6eQk2M9eDmJy2uWBQehxdcru6H5HNXh9pq1NCOethLuhy40AljhniqFGNAZ8hrDHH7RAtTWXIEH71PXWMMGXr5+BfoKnsClKGrE3YNLwSdSmcgxfMjLxdrtBAYntFy7KxFeoX3kwMZuoh9xpEAteX6DHtAZVNE3frLDAN8gOhlNcMhNfwIj4xevNDmdNba8pmyHr4HDBNfPH78+Ns5PuDlT377GLfrMYRtLz+C2rXaktAYpnhvKvUNhGCNYZDY8lDyoRceU98voCUbMrSRHjoOYAhRoL//AXF7J1v6UQjDFGEYrGL4ASjd3CgcOUyNGRkGomDdIw8SQeYPg2oUjhoeAksG59o3ZGTJdmOInVTtvT6doXGBEfsLOraT1GS7gVUg8CHdJnApw/44xJwTTxDwN2VbnsN33okBQ9DkT9qcCtHD/8vh09GhRWdtQEGGHzGGve0W6VnfT/YyNJYqhq3IMPW4hwjaLzCEN8a+Q5f5YQseOfdAZ3iiE/WuBW3Zy5/RGH4cwL0LoIV/Xoaga1QCui235kCzRj5sBSPlh1/oDPvuBPhU4ElrEMOLznAY4/WZhbakIcI/BUOMtjTZ4akeYlIdhSdz91vBSgPxb3SGp17g3+gFPx5+pi2JDAMpfH/q+zanaugObcYQ43IFwzr9LQZ6WCknWoKu2JcAJvW4JXYXXz31IKj5wwffIbC+JKinrocB9Ib88JpaG5I1hrRO6W23SY59eIYpUCXNmFNED/tjeVS3x3d7+uOwa+SFzvBCmITngVRA84deqok8/1wxNmWihxrD91cPU08/RHl6SrNlKOy8KV6raYgxU384kHyIacyPneWYEgh0PiVJ+9fO+jHFbnrIHZYh5DYkV4QSOUAYBnsowAA1U/5UkNXLfRec4dNYmgzzvK6HqacDj/DQkbX9Y4rPHgxZTOEYwwbyQ6M6JUE2dDeJaXVMVRhDZQksF5W0HJeH2pxx0E7v66Tq9xvUKfbSwz0MG9PD2lqvFfsb4ieJkH6HBaeTMfQ7w48CpPehgqGqPEPU0bUD/aH165R3xDDhSpEurRaQB51o098rSU0Pnc7lONXPMkMAi6GGfx4+gKEdxlOQYYbFlL/+YYax77AMmbsPu4LKWdweXSvroTP8LLBXD/3KQygNvfEfDPscNIaZdsn6euioZmiMkDDk99TLVQy7P8DS5cT9YFAF90esdAD9oZfooT/pJ10MLMfGvi+n6g9/gOFnZA3Ho+ow9GXs4A9xXswhGcaoHgYZwwD2Y8dStFhGGmoYLReMOYxG3XcBamI1vEIiDtHDANPD5BK+KfBjsjbPfh8ZJr4cBWFdrbGz+ORb2s9KXnjc0oMPfQtkZERNroyujo6ebHM+GV0tfb8Ie/yq8nx0dbV0sS2pws7VvqEk7FWereL2msGY1HvI0OV68OLFi/uUYdCF2/cpwwTZbkm0/GtgYGDRj2YJ1jyATxbJ42IbFnRguQPsSRvZIF5QWdO2bc4Q/SF3QEypGHd3BftrexnJPAXEp5LZCvp4OyigyqYv0EHkJDkO9iWJ8vnJW2o7Hipiii1CikMe1Bj+1MBcEcJTm1GToHNw1CT2A/qJ4BaDglD9/iQp51QUoxBsKDpDbtAGuY3j0Axd+rSRIFFOMtGDKByIgqLPnFERrKq5O6KfDSH8EzCEo8iMB2rEZNIlUTbYWn648nA5HCb9MX41yV7DJ37cVgxi8J+SIXjEK6l4PPW8exmzlhxur65BSqM+ipJeh/jppTCxaeU0vNb5NWEYfuSF7R+UwzHM2KFOcRCGNC6nf9pnDmelKce+w6IjegEQKssp0hO26AyvpDBnhhoF6uWzYfR8mEXz8YtE98KncbDq47bDMrRJTBG4QzJ0xTrJWKkCaohVHN+30BY+S/q8SK9NKsCfDoNPZAzJZBDSAXZYhr6MaCOGKOm/N8KQzFl9iCo3vAYBGc03+nIxvIJDT3x0tW81Cq95+Sdhooc8MnTqDM8ckiEnCtbvx3ZUMvxbQ3qIng7oeAPej53JFaKQA21k6J1ffTl04cLiaRwriP+QfAuGf9cYCjZh6DgEwyDNVJQl7IZeXSOUhl+2hZ+hhxx+uYiMlE7suHmu6Lb8BximNYZm02lMGmCozWRfZgNxKsPz9RKONH00oIY7seMV9BFe9J9bwRGB6MA7YWiTWq8hPQwG2cRz9mcZjfjHRwAJZ3yo4AID0YVFAtivYMdN6qL6FrZcZvj+2DIjyKo4yP7CiG84joz+5U8+JCNMQ4xQeBhTnJNt70QPbcPQty/D6ptHmKhsGBQnsir/RlNeHWB1MskF+b62t9ZDjrPJffT19ZCO8jEV3CvhRwFMBOM4kZWGlNUBf5lhgO9be2s9BIbvQ1xmKmigiNir7+VPogGHV5Dh6ADr8aIMT76VHvreG4YVcaRWEU9DMh2/uOh3qspDtOXhAaqGSTJkl/robfwhm7NkG4aiu8YfEis2tuFKhrqWOdGuceqHij3ZyylQ0DjUf6cDKajvFOxmDX/g1XkezPAXqoc+t01qPUcFw3K/TR0vWIdheJhEkbAfqr8kna4+MgTFNBnKasP+xHDcS+c3vJcMZQOGQbXq/rkDGSaf4dhn/IewChr3EKcXek9ChCFJ5PAFBbj+mxQ2Cw32HzKGnNsu9XKNLS+rbHzEuV/nfZUth3HKcCC+4gz7V+IYYEZeQuZN944sK85nOOWG/8hg/OkghmbjaVDGqANPv8LRpiAbWDpQKEPWm6UsxclMhnhnHAs9PvoRzrXG3hzsXozHyYwwqGhq72+sw5CG5THBLhArGdaZ3Vsr6qXT5ajrdyorcX3eFyLEG0/Ark8HyAQH0h02/HSxdij5PWEo6wxZLtjQefr39EyHl0Y0hqnRi+zeHVUpkVusUBlHny60NTgopdvymGwXhju0Izv9KtnowBuKsrK6uvqc6aFf8SfXfl4djkY7R/rODC22kYFQBeLxD89HotHoyOpfcWejDF+ladf6mB1KPVGUJGmHu5FO+9LIUCVzKtVGLNqvXCBTF+gTlc5bGAIZoAT9ZDTUqSgDZC/s1Jyhn4zNV+s8GZp2sl3AkIhvDNdosjpGaKMsjn06Pl8qTXO/JOkQe4OKCGftr02AVKOciA7Q++nLFDkZelZVvyYVH+tXX6XdpdLceAZs2eoEcd0+0MSNXNGTL34e2lJwrL2RmFzBRt3zvFaN/dq8BzrRgQBL+sm8karvoijxIPCHn2OTchuSKDis3g8rCZGCJ+/xeHKe8dCrc5dQkiCNjAOr9LQNXqkzUx0lfOkS/LsE33SOiKJqotAdpAm/hMaL0ChP0VMQ2bJt1hQBVDDSkcvnsLWe3HpmNyJ1nL+3sfH65yU4IzyXcDiJkz9Y0UIyk0oPRuxeZbNpiI4xHk6qcfiQPIfMLp1Lqku//vpj38ata3QBLFx6Ddf/LAtZb03ARa7Oz3DrHmxXzpOf6og4rLK2Za1gywp5CtBTnExzu7juHAQZXLFLApznb96a73v969Iy6ggBcQ6gJhGrohks1UTdpSVR3RSFKhxolfrr676Na5cJMgYK1w0TRRkE/1auusZ2imJkl0tPTtGmefIFaKhVKYIvvJpHfnDBi/NpzrdLFj104EKHuMQcAIVzhn+iSLTj8s1b1zbmn/z4+vXPwHWZ2R8zQc0wl5eXl359/frJ/K1bl893AA4pIhEuMlumjiyPSDSOSFWLcAe+KO9yvvR8kTLM5a9CA6waW6RNQIgU8x7QQl8GGEKJL5AVviW6zjdpvYir94H6iBJhSs0OnZQo4pp8ugzi+ocC0TR6mEPGlSJxNT+JLJ8IINlaiPWJEN67HECc9DDJb0qWZAgKELnKrMVT2tr2QVK7SxaBxD9kHUOyUiaqJfwXkA1iJYtoIl1idfhXZkLWi9Q+Ht9OVvQkEYEciRdGIEt04kNdjngQ6iHk/Fs5XRMjVjRlOIsJFk08cxxm2On0DHoqh8krsBLzn8mkwTBC3LymiR0WvMcCfHRkU1PDLagItrbGxzcKhQlRMvuKSxOFwsbk+NYWl05v6dYcMblVBgK5awfksIxhiFlNPl/0dJishx3QinwR40luKzSuu0Qr9sVKEUhrGMPx7TlNJXNwxU1VRHDSkBTmsGX5ue0tnWHBiooY2dTaBxXKZFGD6NmMmOd5IKVCD8MubXEytFUsX1rTWlVHIHI4cvo1Bs8zXsqRks+TnzAxm4UUJjJBUn7QxNJ4RveHuWLObDddK7Io6ZpXHE+H0uvjczmqhiZ22eFXk1CXz82Pr6dDZX/oyVuPoSR26Aw9c9v/Kbf1qol6KGPpxEy56MnPb8/ntfyr2GFaq+oKZIc6t9J60VOG+MZEzyNIb/K6j/EU3aVysyZEy/0yTaSS4XapDNFM7y1ApNMQ5ki79jA0rWVGIkYKOsNcaTs9WdLaXnxjXqsEEfSQZq05T2k8XcmwYEGGb3SG+VIovTU5R9ube2NidQ+Zv3CV2cbc5FaozDCXf2NBW75adoFzFdd7wszfocHuDHAy9OrmwZbntT5Ej+cqKKm1EAoVKbZncjunJ7ZTEyaOoyGjiakcC8w5T3qy7LQ3I1abeyNIuUqGk0WNYf6qifmhwNJD5pknQ5PlRnrw928spYiV6aFnMh0aLzFNzBdMbBUyxDKetKQ0vl3uhgWH2IHu0sTG7REIG+Ww7MlPQpUyScqU3OYbsxflkQvUy8xNjq9X6iEEZsk6A3zYry5OecoQJ7dHi/RaF7DD39yWSo7IG2bLpe0Kf+jxiBayZXDN0kRl4yZDtLaHUn/C9BE0Ue9fL25VxhRom5W6bsA5V0RltOXQK9YJW4iYPvqjV1Bb6VCVHm5a43fisBGSIDkmNMfNYgoXCm39pwR1nkheNlNEUdzM50vzOECRrozL9ALLFsizZexgqgzKxJZx9mE6M9NhgTlWOArdMRMK4SzOqtwGXE2HKIkWaKID4q606all6PNxM4IFfpkSEhhJnqG3v4Xmq9qZ3wRnbYG4IjtEqVCthh6c4wBNnp6xwoxJZCTusJm51QyhaBZEU12NhL4O2vDbxB6E+Y1Qprc3A3ooW2BWC8m8Zny+TCbjq9bDHMbm38AjmqeLmLSIUrscSF2phpjvkNqzXbs73IxVKlJpJ7OzO5sddHTsYXglFZDaTWwjTkSKzE7/l+cDnRUJdh7CnSThL1oOtptrKGWR2ttx2o6IvZzl9CHvwUUp/8t1mTfkI6IWrru5z/DG7SkP62TIQdqFc2Ed+GPgVpm5S6f9kB86LXdBeKaw4Z9x7mnzFm8HQ5XG3O513/XfeT51hdlH0dMhsN/1JRONTGpctQgynR4GLZ7QEV5J8fzv131uEBFvuTDDJ8LFnZ3GFri5a16e72QG8sbEMfmDBGcFvcl78syOvdc40v7pWZnkaMcvothOEQLE6/izRVNEESWL2K+hiOBepjAeT+Et+9c51v7pdtmcnyyXxDG3JhxX4AP8FUwWLDbQUyUCQJQm8rn8lQDPF9wMIZzGmGROBiHvcu6yZD4j9nw1YoXEv56QmiWy6cHfGPgsXdH66V352Gs+URCk7PR6RSvgov7OB1K/WX8xKHECg4m7UgEA4vH/eCE4vUH3Xklf4/n/OcyftLm/CNL/eP5aem/jp0lH2HF2homCvAvfuxfi9Qks4i2uiFLk9+s1CN3u3WPvbxe7pt1je1px/TrHZWXJCp1J+4iMv4d6/XoNQ+44fxIXu9zk9toLmY5718cGrRtQmEC+veP2xg00ERKc47r84PAEaEaN+K4Vpu3wk6iCnJ0u1DpEt3tHOrayCrJReXavK0RLJjf1HFMj/rgI0PzdG2kDa56ePbYSS4a0pvYiur1en9tCA7b1BWqVwZ3plLf2FKaPrRtMdEgGlswVCr1ZC3T9Hyh4e5Wc7S1c42pPYgw8/bF0G4vSbq0lA8RPd82pOf+ISLsZA4RQrkSOp0aAAsXg693TPkk2fSy5UZEFw3OAcuVY+mNlwfDb3ZgaWm1GX32Rs0Z6CBnvMSAUpMiMMcMZCGqWr5WZ4K2su8aKuBtx4A2tR/r1EWNLdk/b5NcMqAClQSNFhCw3izcLH2F+IUA1XN+RHN33vnOBJLG+MsjikfokwwKFWbJN7JgIGZPcNdbEGTTlo2IIRUiky/jiuQftk9egkLHx2t47qohdRxYbcWaK2G586aaPs8/jXYkg11EIrl0+ugENUYCYvF77pb5dGyJEgzYsFtzuHeGo6n4IKLPTRgix1+hovvJIBc6nfW8XKDOr2aMqWrHPqI4l4xJHR/OlRygQBOUun+EZ+bJHciMaxAzBOCav79pkAXkDkQ0LhjH3zqAkHMFJCRFj77HutsnvXBmJUX88Mpymyxu986+rb8lm3pL3liLVic1QM7z7k5IHjf3v+swRZqRHLoIoz9RApCc6+I49PA7J18nqfbaMyZpAyjvoM0w13O98XEOUDEZQCMIuiw/J7y9Q1kW6jBk2Xjf8P7DaGAl7ybVT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descr="data:image/png;base64,iVBORw0KGgoAAAANSUhEUgAAAUMAAACcCAMAAADS8jl7AAABwlBMVEVuzePzaiLzhTBTU1P2yaJJSUn///9uzeJvzORtzuH+/v9vzuRJSUrzaiP8///zhDHfeSc7RUusb0HzXwDz08Bj0ey1fV/35+DMoHn3giPuexT38+/3t4jvZRXxayL6zbr7iC6wYDb8ax/iXxhru8/8+fWCw8/tr4WpVQD15dilWzdARUf4ZQBdlqL5gSCVvry4YDTxjURGOzTCkXzNVACxVib/XwBEPzmcuba2cj9kprbqgi+maT3DSACNalGVX0X2yKb/yZ9twtOwPADn1snkyr3RuKb54MpNU1jWyriOe2mjzM7AysGiiXX30rJUSEeqqqpubm5HMi5SZm5rrcRhjZlBPzZMO0CMlY6os6W1rpy4qo7Co4S6noeXiYDJcDHiklTWmmjamGTkkE3DXyfBdj2jtKnMbiHfcQ/ri1azYBq2TwDNWxvyu6euaTLWnnq2JADzom++dFGYSADsfEbxpoXscTHXppHOaDftl3LQjGrVrZ7FYADBVgChbkXYUwCdMQDwnYCBaE/IdE7/1KWEV0hWVkzaf0q4n5HSimbhyqiAb2IvNkG3m3vLzLzbtZab4PJMX2GltLvV1dNefYLD6/GUSrRRAAAWuUlEQVR4nO2di18TV/bA85pXJg9iGmPIzhgDwdIIFlBjw7Kb8BIhgC5LrQptra2PgvprRSzFLa5NKQJrypb9f3/n3HtnkpAJhCrMjM35KJlMJsmd75znvXduHI6mNKUpTWlKU5rSlKY0pSlNaUpTmtKUpjSlKU1pSlOa0pSmNKUpby+SKDoEsxthcxFl2ewmvAci2FMNZetcfFEctFBrGhFRkGUpIg1m22XZGpdfyv5jpgswSugazW5MQyJK0j9nZ6Z7/5GVRMnsxhARs5lPM73u2X9KEYu06ACRu8Z6P/3U5/NlsqJFWixnb/g4H5fJ+Lpka7ToAJFnM5zPx3Fcb1a2iOXI2Qw0CBrV2yVa3y1KqIekwRyXycqCCAFRwrAInlGQJEF0kHMQ0c/jP0EQRfJA8zexQmCngDsc+Eb8CEmg0VXCB9zCd0lwDD6HQ6RK5yvI2BhwyHgVwZY5VERfpssGoUWSGUMOGUbkCFx3PFUZTlAGIAJCgxMWyMnj+UkghJ2DPdEE9wE9iWKmCo2JHn0CfyLwr0HJ3iAtsh/D9GeXz3d0dEgQprVzgS2IjhQKAKpUOSKGekiVVJZF7TMEYXAQPvj8+fOX7928eevWbZA5kFN7Bfbdvj0/P7/xeZp4F/sxDH3R3e1K9Pfc/fKrO09Ozd2+de/y5fNIdVASJFmU6ylNrQB3gHb+3s3bc6fufPXl3Z4elysRi8W6qyVWLd34uhIGOfd1iLMdQwIx9E3C5QrC2SbK5xuLJVz9PT3I9as7d1BTbt++devmzXvA9zIiZoJP7t1DHZtj2Fwx7QMSCfzU+hJ0BUHgMaiqTiLJjylDDhiaTehgqWFYTxJUVepIrGozliBkDilAkCEkDDl7MvzEiGGwUhgZojYGB2p65WKadQiAug7uYWiD9HAPw4PPu98YbnAPwcPwQxVEcn6/nRly++hhf4KpGAWFh8B/nXZ/+T0JTf369R36s2rICe0Isi8GBP0qIKxk6LOZLffuwzBRua+scYxIIhEM9rNjdN0rY0XiQf1Zor+fIIX3JHSQQTWZdO4VXQ9v2IVhdl89dLVWCcaL1tZuV4JBwn06O3oIRHIKmL5VO/BBd2t3oj8WIx9CYLa2nguHVafqr8sQSiezCR0slOF+MeVKvEqG78em4CF6nxybOIv72PtidzvxWeqrGCXcT956pYW8eBe3vwkm+vGYq7Av2E3eG/9eUVQDhtSWb2Rla1Tw+8mBetga5/kAz8Qb4KPftn4AW4EPiSXGzuJrP7VQtTtLjxp9wN7aSZ6eQk2M9eDmJy2uWBQehxdcru6H5HNXh9pq1NCOethLuhy40AljhniqFGNAZ8hrDHH7RAtTWXIEH71PXWMMGXr5+BfoKnsClKGrE3YNLwSdSmcgxfMjLxdrtBAYntFy7KxFeoX3kwMZuoh9xpEAteX6DHtAZVNE3frLDAN8gOhlNcMhNfwIj4xevNDmdNba8pmyHr4HDBNfPH78+Ns5PuDlT377GLfrMYRtLz+C2rXaktAYpnhvKvUNhGCNYZDY8lDyoRceU98voCUbMrSRHjoOYAhRoL//AXF7J1v6UQjDFGEYrGL4ASjd3CgcOUyNGRkGomDdIw8SQeYPg2oUjhoeAksG59o3ZGTJdmOInVTtvT6doXGBEfsLOraT1GS7gVUg8CHdJnApw/44xJwTTxDwN2VbnsN33okBQ9DkT9qcCtHD/8vh09GhRWdtQEGGHzGGve0W6VnfT/YyNJYqhq3IMPW4hwjaLzCEN8a+Q5f5YQseOfdAZ3iiE/WuBW3Zy5/RGH4cwL0LoIV/Xoaga1QCui235kCzRj5sBSPlh1/oDPvuBPhU4ElrEMOLznAY4/WZhbakIcI/BUOMtjTZ4akeYlIdhSdz91vBSgPxb3SGp17g3+gFPx5+pi2JDAMpfH/q+zanaugObcYQ43IFwzr9LQZ6WCknWoKu2JcAJvW4JXYXXz31IKj5wwffIbC+JKinrocB9Ib88JpaG5I1hrRO6W23SY59eIYpUCXNmFNED/tjeVS3x3d7+uOwa+SFzvBCmITngVRA84deqok8/1wxNmWihxrD91cPU08/RHl6SrNlKOy8KV6raYgxU384kHyIacyPneWYEgh0PiVJ+9fO+jHFbnrIHZYh5DYkV4QSOUAYBnsowAA1U/5UkNXLfRec4dNYmgzzvK6HqacDj/DQkbX9Y4rPHgxZTOEYwwbyQ6M6JUE2dDeJaXVMVRhDZQksF5W0HJeH2pxx0E7v66Tq9xvUKfbSwz0MG9PD2lqvFfsb4ieJkH6HBaeTMfQ7w48CpPehgqGqPEPU0bUD/aH165R3xDDhSpEurRaQB51o098rSU0Pnc7lONXPMkMAi6GGfx4+gKEdxlOQYYbFlL/+YYax77AMmbsPu4LKWdweXSvroTP8LLBXD/3KQygNvfEfDPscNIaZdsn6euioZmiMkDDk99TLVQy7P8DS5cT9YFAF90esdAD9oZfooT/pJ10MLMfGvi+n6g9/gOFnZA3Ho+ow9GXs4A9xXswhGcaoHgYZwwD2Y8dStFhGGmoYLReMOYxG3XcBamI1vEIiDtHDANPD5BK+KfBjsjbPfh8ZJr4cBWFdrbGz+ORb2s9KXnjc0oMPfQtkZERNroyujo6ebHM+GV0tfb8Ie/yq8nx0dbV0sS2pws7VvqEk7FWereL2msGY1HvI0OV68OLFi/uUYdCF2/cpwwTZbkm0/GtgYGDRj2YJ1jyATxbJ42IbFnRguQPsSRvZIF5QWdO2bc4Q/SF3QEypGHd3BftrexnJPAXEp5LZCvp4OyigyqYv0EHkJDkO9iWJ8vnJW2o7Hipiii1CikMe1Bj+1MBcEcJTm1GToHNw1CT2A/qJ4BaDglD9/iQp51QUoxBsKDpDbtAGuY3j0Axd+rSRIFFOMtGDKByIgqLPnFERrKq5O6KfDSH8EzCEo8iMB2rEZNIlUTbYWn648nA5HCb9MX41yV7DJ37cVgxi8J+SIXjEK6l4PPW8exmzlhxur65BSqM+ipJeh/jppTCxaeU0vNb5NWEYfuSF7R+UwzHM2KFOcRCGNC6nf9pnDmelKce+w6IjegEQKssp0hO26AyvpDBnhhoF6uWzYfR8mEXz8YtE98KncbDq47bDMrRJTBG4QzJ0xTrJWKkCaohVHN+30BY+S/q8SK9NKsCfDoNPZAzJZBDSAXZYhr6MaCOGKOm/N8KQzFl9iCo3vAYBGc03+nIxvIJDT3x0tW81Cq95+Sdhooc8MnTqDM8ckiEnCtbvx3ZUMvxbQ3qIng7oeAPej53JFaKQA21k6J1ffTl04cLiaRwriP+QfAuGf9cYCjZh6DgEwyDNVJQl7IZeXSOUhl+2hZ+hhxx+uYiMlE7suHmu6Lb8BximNYZm02lMGmCozWRfZgNxKsPz9RKONH00oIY7seMV9BFe9J9bwRGB6MA7YWiTWq8hPQwG2cRz9mcZjfjHRwAJZ3yo4AID0YVFAtivYMdN6qL6FrZcZvj+2DIjyKo4yP7CiG84joz+5U8+JCNMQ4xQeBhTnJNt70QPbcPQty/D6ptHmKhsGBQnsir/RlNeHWB1MskF+b62t9ZDjrPJffT19ZCO8jEV3CvhRwFMBOM4kZWGlNUBf5lhgO9be2s9BIbvQ1xmKmigiNir7+VPogGHV5Dh6ADr8aIMT76VHvreG4YVcaRWEU9DMh2/uOh3qspDtOXhAaqGSTJkl/robfwhm7NkG4aiu8YfEis2tuFKhrqWOdGuceqHij3ZyylQ0DjUf6cDKajvFOxmDX/g1XkezPAXqoc+t01qPUcFw3K/TR0vWIdheJhEkbAfqr8kna4+MgTFNBnKasP+xHDcS+c3vJcMZQOGQbXq/rkDGSaf4dhn/IewChr3EKcXek9ChCFJ5PAFBbj+mxQ2Cw32HzKGnNsu9XKNLS+rbHzEuV/nfZUth3HKcCC+4gz7V+IYYEZeQuZN944sK85nOOWG/8hg/OkghmbjaVDGqANPv8LRpiAbWDpQKEPWm6UsxclMhnhnHAs9PvoRzrXG3hzsXozHyYwwqGhq72+sw5CG5THBLhArGdaZ3Vsr6qXT5ajrdyorcX3eFyLEG0/Ark8HyAQH0h02/HSxdij5PWEo6wxZLtjQefr39EyHl0Y0hqnRi+zeHVUpkVusUBlHny60NTgopdvymGwXhju0Izv9KtnowBuKsrK6uvqc6aFf8SfXfl4djkY7R/rODC22kYFQBeLxD89HotHoyOpfcWejDF+ladf6mB1KPVGUJGmHu5FO+9LIUCVzKtVGLNqvXCBTF+gTlc5bGAIZoAT9ZDTUqSgDZC/s1Jyhn4zNV+s8GZp2sl3AkIhvDNdosjpGaKMsjn06Pl8qTXO/JOkQe4OKCGftr02AVKOciA7Q++nLFDkZelZVvyYVH+tXX6XdpdLceAZs2eoEcd0+0MSNXNGTL34e2lJwrL2RmFzBRt3zvFaN/dq8BzrRgQBL+sm8karvoijxIPCHn2OTchuSKDis3g8rCZGCJ+/xeHKe8dCrc5dQkiCNjAOr9LQNXqkzUx0lfOkS/LsE33SOiKJqotAdpAm/hMaL0ChP0VMQ2bJt1hQBVDDSkcvnsLWe3HpmNyJ1nL+3sfH65yU4IzyXcDiJkz9Y0UIyk0oPRuxeZbNpiI4xHk6qcfiQPIfMLp1Lqku//vpj38ata3QBLFx6Ddf/LAtZb03ARa7Oz3DrHmxXzpOf6og4rLK2Za1gywp5CtBTnExzu7juHAQZXLFLApznb96a73v969Iy6ggBcQ6gJhGrohks1UTdpSVR3RSFKhxolfrr676Na5cJMgYK1w0TRRkE/1auusZ2imJkl0tPTtGmefIFaKhVKYIvvJpHfnDBi/NpzrdLFj104EKHuMQcAIVzhn+iSLTj8s1b1zbmn/z4+vXPwHWZ2R8zQc0wl5eXl359/frJ/K1bl893AA4pIhEuMlumjiyPSDSOSFWLcAe+KO9yvvR8kTLM5a9CA6waW6RNQIgU8x7QQl8GGEKJL5AVviW6zjdpvYir94H6iBJhSs0OnZQo4pp8ugzi+ocC0TR6mEPGlSJxNT+JLJ8IINlaiPWJEN67HECc9DDJb0qWZAgKELnKrMVT2tr2QVK7SxaBxD9kHUOyUiaqJfwXkA1iJYtoIl1idfhXZkLWi9Q+Ht9OVvQkEYEciRdGIEt04kNdjngQ6iHk/Fs5XRMjVjRlOIsJFk08cxxm2On0DHoqh8krsBLzn8mkwTBC3LymiR0WvMcCfHRkU1PDLagItrbGxzcKhQlRMvuKSxOFwsbk+NYWl05v6dYcMblVBgK5awfksIxhiFlNPl/0dJishx3QinwR40luKzSuu0Qr9sVKEUhrGMPx7TlNJXNwxU1VRHDSkBTmsGX5ue0tnWHBiooY2dTaBxXKZFGD6NmMmOd5IKVCD8MubXEytFUsX1rTWlVHIHI4cvo1Bs8zXsqRks+TnzAxm4UUJjJBUn7QxNJ4RveHuWLObDddK7Io6ZpXHE+H0uvjczmqhiZ22eFXk1CXz82Pr6dDZX/oyVuPoSR26Aw9c9v/Kbf1qol6KGPpxEy56MnPb8/ntfyr2GFaq+oKZIc6t9J60VOG+MZEzyNIb/K6j/EU3aVysyZEy/0yTaSS4XapDNFM7y1ApNMQ5ki79jA0rWVGIkYKOsNcaTs9WdLaXnxjXqsEEfSQZq05T2k8XcmwYEGGb3SG+VIovTU5R9ube2NidQ+Zv3CV2cbc5FaozDCXf2NBW75adoFzFdd7wszfocHuDHAy9OrmwZbntT5Ej+cqKKm1EAoVKbZncjunJ7ZTEyaOoyGjiakcC8w5T3qy7LQ3I1abeyNIuUqGk0WNYf6qifmhwNJD5pknQ5PlRnrw928spYiV6aFnMh0aLzFNzBdMbBUyxDKetKQ0vl3uhgWH2IHu0sTG7REIG+Ww7MlPQpUyScqU3OYbsxflkQvUy8xNjq9X6iEEZsk6A3zYry5OecoQJ7dHi/RaF7DD39yWSo7IG2bLpe0Kf+jxiBayZXDN0kRl4yZDtLaHUn/C9BE0Ue9fL25VxhRom5W6bsA5V0RltOXQK9YJW4iYPvqjV1Bb6VCVHm5a43fisBGSIDkmNMfNYgoXCm39pwR1nkheNlNEUdzM50vzOECRrozL9ALLFsizZexgqgzKxJZx9mE6M9NhgTlWOArdMRMK4SzOqtwGXE2HKIkWaKID4q606all6PNxM4IFfpkSEhhJnqG3v4Xmq9qZ3wRnbYG4IjtEqVCthh6c4wBNnp6xwoxJZCTusJm51QyhaBZEU12NhL4O2vDbxB6E+Y1Qprc3A3ooW2BWC8m8Zny+TCbjq9bDHMbm38AjmqeLmLSIUrscSF2phpjvkNqzXbs73IxVKlJpJ7OzO5sddHTsYXglFZDaTWwjTkSKzE7/l+cDnRUJdh7CnSThL1oOtptrKGWR2ttx2o6IvZzl9CHvwUUp/8t1mTfkI6IWrru5z/DG7SkP62TIQdqFc2Ed+GPgVpm5S6f9kB86LXdBeKaw4Z9x7mnzFm8HQ5XG3O513/XfeT51hdlH0dMhsN/1JRONTGpctQgynR4GLZ7QEV5J8fzv131uEBFvuTDDJ8LFnZ3GFri5a16e72QG8sbEMfmDBGcFvcl78syOvdc40v7pWZnkaMcvothOEQLE6/izRVNEESWL2K+hiOBepjAeT+Et+9c51v7pdtmcnyyXxDG3JhxX4AP8FUwWLDbQUyUCQJQm8rn8lQDPF9wMIZzGmGROBiHvcu6yZD4j9nw1YoXEv56QmiWy6cHfGPgsXdH66V352Gs+URCk7PR6RSvgov7OB1K/WX8xKHECg4m7UgEA4vH/eCE4vUH3Xklf4/n/OcyftLm/CNL/eP5aem/jp0lH2HF2homCvAvfuxfi9Qks4i2uiFLk9+s1CN3u3WPvbxe7pt1je1px/TrHZWXJCp1J+4iMv4d6/XoNQ+44fxIXu9zk9toLmY5718cGrRtQmEC+veP2xg00ERKc47r84PAEaEaN+K4Vpu3wk6iCnJ0u1DpEt3tHOrayCrJReXavK0RLJjf1HFMj/rgI0PzdG2kDa56ePbYSS4a0pvYiur1en9tCA7b1BWqVwZ3plLf2FKaPrRtMdEgGlswVCr1ZC3T9Hyh4e5Wc7S1c42pPYgw8/bF0G4vSbq0lA8RPd82pOf+ISLsZA4RQrkSOp0aAAsXg693TPkk2fSy5UZEFw3OAcuVY+mNlwfDb3ZgaWm1GX32Rs0Z6CBnvMSAUpMiMMcMZCGqWr5WZ4K2su8aKuBtx4A2tR/r1EWNLdk/b5NcMqAClQSNFhCw3izcLH2F+IUA1XN+RHN33vnOBJLG+MsjikfokwwKFWbJN7JgIGZPcNdbEGTTlo2IIRUiky/jiuQftk9egkLHx2t47qohdRxYbcWaK2G586aaPs8/jXYkg11EIrl0+ugENUYCYvF77pb5dGyJEgzYsFtzuHeGo6n4IKLPTRgix1+hovvJIBc6nfW8XKDOr2aMqWrHPqI4l4xJHR/OlRygQBOUun+EZ+bJHciMaxAzBOCav79pkAXkDkQ0LhjH3zqAkHMFJCRFj77HutsnvXBmJUX88Mpymyxu986+rb8lm3pL3liLVic1QM7z7k5IHjf3v+swRZqRHLoIoz9RApCc6+I49PA7J18nqfbaMyZpAyjvoM0w13O98XEOUDEZQCMIuiw/J7y9Q1kW6jBk2Xjf8P7DaGAl7ybVT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RO\Downloads\thankyou.png"/>
          <p:cNvPicPr>
            <a:picLocks noChangeAspect="1" noChangeArrowheads="1"/>
          </p:cNvPicPr>
          <p:nvPr/>
        </p:nvPicPr>
        <p:blipFill>
          <a:blip r:embed="rId2"/>
          <a:srcRect b="12308"/>
          <a:stretch>
            <a:fillRect/>
          </a:stretch>
        </p:blipFill>
        <p:spPr bwMode="auto">
          <a:xfrm>
            <a:off x="0" y="1752600"/>
            <a:ext cx="9144000" cy="387275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8438"/>
            <a:ext cx="4038600" cy="715962"/>
          </a:xfrm>
        </p:spPr>
        <p:txBody>
          <a:bodyPr>
            <a:normAutofit fontScale="90000"/>
          </a:bodyPr>
          <a:lstStyle/>
          <a:p>
            <a:pPr algn="l"/>
            <a:r>
              <a:rPr lang="en-US" b="1" dirty="0" smtClean="0">
                <a:solidFill>
                  <a:schemeClr val="tx2">
                    <a:lumMod val="60000"/>
                    <a:lumOff val="40000"/>
                  </a:schemeClr>
                </a:solidFill>
                <a:latin typeface="Arial Narrow" pitchFamily="34" charset="0"/>
                <a:cs typeface="Times New Roman" pitchFamily="18" charset="0"/>
              </a:rPr>
              <a:t>OVERVIEW OF </a:t>
            </a:r>
            <a:endParaRPr lang="en-US" dirty="0">
              <a:latin typeface="Arial Narrow" pitchFamily="34" charset="0"/>
            </a:endParaRPr>
          </a:p>
        </p:txBody>
      </p:sp>
      <p:sp>
        <p:nvSpPr>
          <p:cNvPr id="3" name="Content Placeholder 2"/>
          <p:cNvSpPr>
            <a:spLocks noGrp="1"/>
          </p:cNvSpPr>
          <p:nvPr>
            <p:ph idx="1"/>
          </p:nvPr>
        </p:nvSpPr>
        <p:spPr>
          <a:xfrm>
            <a:off x="0" y="990600"/>
            <a:ext cx="8915400" cy="5638800"/>
          </a:xfrm>
        </p:spPr>
        <p:txBody>
          <a:bodyPr>
            <a:normAutofit/>
          </a:bodyPr>
          <a:lstStyle/>
          <a:p>
            <a:pPr algn="just"/>
            <a:r>
              <a:rPr lang="en-US" sz="2800" dirty="0" smtClean="0">
                <a:latin typeface="Times New Roman" pitchFamily="18" charset="0"/>
                <a:cs typeface="Times New Roman" pitchFamily="18" charset="0"/>
              </a:rPr>
              <a:t>The 70</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Session of the UN General Assembly held on 25</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September 2015 adopted the  Sustainable Development Goals (SDGs) with 17 goals and 169 targets, under the official agenda “</a:t>
            </a:r>
            <a:r>
              <a:rPr lang="en-US" sz="2800" b="1" dirty="0" smtClean="0">
                <a:latin typeface="Times New Roman" pitchFamily="18" charset="0"/>
                <a:cs typeface="Times New Roman" pitchFamily="18" charset="0"/>
              </a:rPr>
              <a:t>Transforming our world: the 2030 Agenda for Sustainable Development”. </a:t>
            </a:r>
            <a:r>
              <a:rPr lang="en-US" sz="2800" dirty="0" smtClean="0">
                <a:latin typeface="Times New Roman" pitchFamily="18" charset="0"/>
                <a:cs typeface="Times New Roman" pitchFamily="18" charset="0"/>
              </a:rPr>
              <a:t>India is a signatory to this landmark agreement.</a:t>
            </a:r>
          </a:p>
          <a:p>
            <a:pPr algn="just"/>
            <a:endParaRPr lang="en-US" dirty="0" smtClean="0">
              <a:latin typeface="Times New Roman" pitchFamily="18" charset="0"/>
              <a:cs typeface="Times New Roman" pitchFamily="18" charset="0"/>
            </a:endParaRPr>
          </a:p>
          <a:p>
            <a:pPr algn="just">
              <a:buNone/>
            </a:pPr>
            <a:endParaRPr lang="en-US" dirty="0" smtClean="0">
              <a:latin typeface="Times New Roman" pitchFamily="18" charset="0"/>
              <a:cs typeface="Times New Roman" pitchFamily="18" charset="0"/>
            </a:endParaRPr>
          </a:p>
        </p:txBody>
      </p:sp>
      <p:pic>
        <p:nvPicPr>
          <p:cNvPr id="4" name="Picture 6" descr="C:\Users\cent\Desktop\Important Visions\sdg-sticker-eng.jpg"/>
          <p:cNvPicPr>
            <a:picLocks noChangeAspect="1" noChangeArrowheads="1"/>
          </p:cNvPicPr>
          <p:nvPr/>
        </p:nvPicPr>
        <p:blipFill>
          <a:blip r:embed="rId2"/>
          <a:srcRect l="24610" r="25841" b="89260"/>
          <a:stretch>
            <a:fillRect/>
          </a:stretch>
        </p:blipFill>
        <p:spPr bwMode="auto">
          <a:xfrm>
            <a:off x="4191000" y="304800"/>
            <a:ext cx="3926591" cy="621971"/>
          </a:xfrm>
          <a:prstGeom prst="rect">
            <a:avLst/>
          </a:prstGeom>
          <a:noFill/>
        </p:spPr>
      </p:pic>
      <p:pic>
        <p:nvPicPr>
          <p:cNvPr id="5" name="Picture 2" descr="C:\Users\cent\Desktop\un-general-assembly-e1411567985814-1024x640.jpg"/>
          <p:cNvPicPr>
            <a:picLocks noChangeAspect="1" noChangeArrowheads="1"/>
          </p:cNvPicPr>
          <p:nvPr/>
        </p:nvPicPr>
        <p:blipFill>
          <a:blip r:embed="rId3"/>
          <a:srcRect/>
          <a:stretch>
            <a:fillRect/>
          </a:stretch>
        </p:blipFill>
        <p:spPr bwMode="auto">
          <a:xfrm>
            <a:off x="381000" y="3657600"/>
            <a:ext cx="8458200" cy="2971800"/>
          </a:xfrm>
          <a:prstGeom prst="rect">
            <a:avLst/>
          </a:prstGeom>
          <a:noFill/>
        </p:spPr>
      </p:pic>
      <p:sp>
        <p:nvSpPr>
          <p:cNvPr id="6" name="TextBox 5"/>
          <p:cNvSpPr txBox="1"/>
          <p:nvPr/>
        </p:nvSpPr>
        <p:spPr>
          <a:xfrm>
            <a:off x="381000" y="6248400"/>
            <a:ext cx="8458200" cy="369332"/>
          </a:xfrm>
          <a:prstGeom prst="rect">
            <a:avLst/>
          </a:prstGeom>
          <a:solidFill>
            <a:schemeClr val="tx1"/>
          </a:solidFill>
          <a:ln w="19050">
            <a:solidFill>
              <a:srgbClr val="FFFF00"/>
            </a:solidFill>
          </a:ln>
        </p:spPr>
        <p:txBody>
          <a:bodyPr wrap="square" rtlCol="0">
            <a:spAutoFit/>
          </a:bodyPr>
          <a:lstStyle/>
          <a:p>
            <a:r>
              <a:rPr lang="en-US" b="1" dirty="0" smtClean="0">
                <a:solidFill>
                  <a:srgbClr val="00B0F0"/>
                </a:solidFill>
                <a:latin typeface="Times New Roman" pitchFamily="18" charset="0"/>
                <a:cs typeface="Times New Roman" pitchFamily="18" charset="0"/>
              </a:rPr>
              <a:t>70 Session of UN General Assembly, New York , 25</a:t>
            </a:r>
            <a:r>
              <a:rPr lang="en-US" b="1" baseline="30000" dirty="0" smtClean="0">
                <a:solidFill>
                  <a:srgbClr val="00B0F0"/>
                </a:solidFill>
                <a:latin typeface="Times New Roman" pitchFamily="18" charset="0"/>
                <a:cs typeface="Times New Roman" pitchFamily="18" charset="0"/>
              </a:rPr>
              <a:t>th</a:t>
            </a:r>
            <a:r>
              <a:rPr lang="en-US" b="1" dirty="0" smtClean="0">
                <a:solidFill>
                  <a:srgbClr val="00B0F0"/>
                </a:solidFill>
                <a:latin typeface="Times New Roman" pitchFamily="18" charset="0"/>
                <a:cs typeface="Times New Roman" pitchFamily="18" charset="0"/>
              </a:rPr>
              <a:t> Sept.2015</a:t>
            </a:r>
            <a:endParaRPr lang="en-US" b="1" dirty="0">
              <a:solidFill>
                <a:srgbClr val="00B0F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pPr algn="just">
              <a:buFont typeface="Wingdings" pitchFamily="2" charset="2"/>
              <a:buChar char="§"/>
            </a:pPr>
            <a:r>
              <a:rPr lang="en-US" dirty="0" smtClean="0">
                <a:latin typeface="Times New Roman" pitchFamily="18" charset="0"/>
                <a:cs typeface="Times New Roman" pitchFamily="18" charset="0"/>
              </a:rPr>
              <a:t>Officially, the SDGs came into effect  from 1</a:t>
            </a:r>
            <a:r>
              <a:rPr lang="en-US" baseline="30000" dirty="0" smtClean="0">
                <a:latin typeface="Times New Roman" pitchFamily="18" charset="0"/>
                <a:cs typeface="Times New Roman" pitchFamily="18" charset="0"/>
              </a:rPr>
              <a:t>st</a:t>
            </a:r>
            <a:r>
              <a:rPr lang="en-US" dirty="0" smtClean="0">
                <a:latin typeface="Times New Roman" pitchFamily="18" charset="0"/>
                <a:cs typeface="Times New Roman" pitchFamily="18" charset="0"/>
              </a:rPr>
              <a:t>  January 2016. </a:t>
            </a:r>
          </a:p>
          <a:p>
            <a:pPr algn="just">
              <a:buNone/>
            </a:pP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Member Countries have the responsibility for follow-up and review the progress made in implementing the goals and targets.</a:t>
            </a:r>
          </a:p>
          <a:p>
            <a:pPr algn="just">
              <a:buNone/>
            </a:pPr>
            <a:endParaRPr lang="en-US" dirty="0" smtClean="0">
              <a:latin typeface="Times New Roman" pitchFamily="18" charset="0"/>
              <a:cs typeface="Times New Roman" pitchFamily="18" charset="0"/>
            </a:endParaRPr>
          </a:p>
          <a:p>
            <a:pPr lvl="0" algn="just">
              <a:buFont typeface="Wingdings" pitchFamily="2" charset="2"/>
              <a:buChar char="§"/>
            </a:pPr>
            <a:r>
              <a:rPr lang="en-US" dirty="0" smtClean="0">
                <a:latin typeface="Times New Roman" pitchFamily="18" charset="0"/>
                <a:cs typeface="Times New Roman" pitchFamily="18" charset="0"/>
              </a:rPr>
              <a:t>SDGs is an inter-governmentally agreed set of goals relating to international development which aims at  meeting the needs of the present without compromising the ability of future generations to meet their own needs</a:t>
            </a:r>
            <a:r>
              <a:rPr lang="en-US" dirty="0" smtClean="0"/>
              <a:t>. </a:t>
            </a:r>
          </a:p>
          <a:p>
            <a:pPr algn="just">
              <a:buFont typeface="Wingdings" pitchFamily="2" charset="2"/>
              <a:buChar cha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solidFill>
                  <a:schemeClr val="accent1"/>
                </a:solidFill>
                <a:latin typeface="Times New Roman" pitchFamily="18" charset="0"/>
                <a:cs typeface="Times New Roman" pitchFamily="18" charset="0"/>
              </a:rPr>
              <a:t>17 GOALS OF SDG</a:t>
            </a:r>
            <a:endParaRPr lang="en-US" dirty="0"/>
          </a:p>
        </p:txBody>
      </p:sp>
      <p:pic>
        <p:nvPicPr>
          <p:cNvPr id="1026" name="Picture 2" descr="C:\Users\cent\Desktop\SDG Logo MIZO.jpg"/>
          <p:cNvPicPr>
            <a:picLocks noChangeAspect="1" noChangeArrowheads="1"/>
          </p:cNvPicPr>
          <p:nvPr/>
        </p:nvPicPr>
        <p:blipFill>
          <a:blip r:embed="rId2"/>
          <a:srcRect/>
          <a:stretch>
            <a:fillRect/>
          </a:stretch>
        </p:blipFill>
        <p:spPr bwMode="auto">
          <a:xfrm>
            <a:off x="0" y="838200"/>
            <a:ext cx="9144000" cy="6019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fontScale="90000"/>
          </a:bodyPr>
          <a:lstStyle/>
          <a:p>
            <a:r>
              <a:rPr lang="en-US" b="1" dirty="0" smtClean="0">
                <a:ln>
                  <a:solidFill>
                    <a:srgbClr val="FF0000"/>
                  </a:solidFill>
                </a:ln>
                <a:solidFill>
                  <a:srgbClr val="00B0F0"/>
                </a:solidFill>
              </a:rPr>
              <a:t>Structure of Goals, Targets and Indicators</a:t>
            </a:r>
            <a:endParaRPr lang="en-US" b="1" dirty="0">
              <a:ln>
                <a:solidFill>
                  <a:srgbClr val="FF0000"/>
                </a:solidFill>
              </a:ln>
              <a:solidFill>
                <a:srgbClr val="00B0F0"/>
              </a:solidFill>
            </a:endParaRPr>
          </a:p>
        </p:txBody>
      </p:sp>
      <p:graphicFrame>
        <p:nvGraphicFramePr>
          <p:cNvPr id="4" name="Diagram 3"/>
          <p:cNvGraphicFramePr/>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p:cNvSpPr/>
          <p:nvPr/>
        </p:nvSpPr>
        <p:spPr>
          <a:xfrm>
            <a:off x="228600" y="1219200"/>
            <a:ext cx="6096000" cy="1295400"/>
          </a:xfrm>
          <a:prstGeom prst="wedgeRectCallout">
            <a:avLst>
              <a:gd name="adj1" fmla="val -19910"/>
              <a:gd name="adj2" fmla="val 98337"/>
            </a:avLst>
          </a:prstGeom>
          <a:solidFill>
            <a:schemeClr val="accent5">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itchFamily="18" charset="0"/>
                <a:cs typeface="Times New Roman" pitchFamily="18" charset="0"/>
              </a:rPr>
              <a:t>Goals &amp; Targets are developed by UN which  are rigid and can not be change at countries &amp; regional level while indicators are designed at country level to measure the level of achievement in implementing SDGs</a:t>
            </a:r>
            <a:endParaRPr lang="en-US"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r>
              <a:rPr lang="en-US" dirty="0" smtClean="0"/>
              <a:t>Actual Example</a:t>
            </a:r>
            <a:endParaRPr lang="en-US" dirty="0"/>
          </a:p>
        </p:txBody>
      </p:sp>
      <p:graphicFrame>
        <p:nvGraphicFramePr>
          <p:cNvPr id="5" name="Table 4"/>
          <p:cNvGraphicFramePr>
            <a:graphicFrameLocks noGrp="1"/>
          </p:cNvGraphicFramePr>
          <p:nvPr/>
        </p:nvGraphicFramePr>
        <p:xfrm>
          <a:off x="457200" y="914401"/>
          <a:ext cx="8305800" cy="5512525"/>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2438400"/>
                <a:gridCol w="3098800"/>
                <a:gridCol w="2768600"/>
              </a:tblGrid>
              <a:tr h="730241">
                <a:tc>
                  <a:txBody>
                    <a:bodyPr/>
                    <a:lstStyle/>
                    <a:p>
                      <a:pPr algn="ctr"/>
                      <a:r>
                        <a:rPr lang="en-US" sz="3200" b="1" dirty="0" smtClean="0">
                          <a:solidFill>
                            <a:srgbClr val="FFFF00"/>
                          </a:solidFill>
                          <a:latin typeface="Times New Roman" pitchFamily="18" charset="0"/>
                          <a:cs typeface="Times New Roman" pitchFamily="18" charset="0"/>
                        </a:rPr>
                        <a:t>Goal</a:t>
                      </a:r>
                      <a:endParaRPr lang="en-US" sz="3200" b="1" dirty="0">
                        <a:solidFill>
                          <a:srgbClr val="FFFF00"/>
                        </a:solidFill>
                        <a:latin typeface="Times New Roman" pitchFamily="18" charset="0"/>
                        <a:cs typeface="Times New Roman" pitchFamily="18" charset="0"/>
                      </a:endParaRPr>
                    </a:p>
                  </a:txBody>
                  <a:tcPr anchor="ctr"/>
                </a:tc>
                <a:tc>
                  <a:txBody>
                    <a:bodyPr/>
                    <a:lstStyle/>
                    <a:p>
                      <a:pPr algn="ctr"/>
                      <a:r>
                        <a:rPr lang="en-US" sz="3200" b="1" dirty="0" smtClean="0">
                          <a:solidFill>
                            <a:srgbClr val="FFFF00"/>
                          </a:solidFill>
                          <a:latin typeface="Times New Roman" pitchFamily="18" charset="0"/>
                          <a:cs typeface="Times New Roman" pitchFamily="18" charset="0"/>
                        </a:rPr>
                        <a:t>Targets</a:t>
                      </a:r>
                      <a:endParaRPr lang="en-US" sz="3200" b="1" dirty="0">
                        <a:solidFill>
                          <a:srgbClr val="FFFF00"/>
                        </a:solidFill>
                        <a:latin typeface="Times New Roman" pitchFamily="18" charset="0"/>
                        <a:cs typeface="Times New Roman" pitchFamily="18" charset="0"/>
                      </a:endParaRPr>
                    </a:p>
                  </a:txBody>
                  <a:tcPr anchor="ctr">
                    <a:lnR w="12700" cmpd="sng">
                      <a:noFill/>
                    </a:lnR>
                  </a:tcPr>
                </a:tc>
                <a:tc>
                  <a:txBody>
                    <a:bodyPr/>
                    <a:lstStyle/>
                    <a:p>
                      <a:pPr algn="ctr"/>
                      <a:r>
                        <a:rPr lang="en-US" sz="3200" b="1" dirty="0" smtClean="0">
                          <a:solidFill>
                            <a:srgbClr val="FFFF00"/>
                          </a:solidFill>
                          <a:latin typeface="Times New Roman" pitchFamily="18" charset="0"/>
                          <a:cs typeface="Times New Roman" pitchFamily="18" charset="0"/>
                        </a:rPr>
                        <a:t>Indicators</a:t>
                      </a:r>
                      <a:endParaRPr lang="en-US" sz="3200" b="1" dirty="0">
                        <a:solidFill>
                          <a:srgbClr val="FFFF00"/>
                        </a:solidFill>
                        <a:latin typeface="Times New Roman" pitchFamily="18" charset="0"/>
                        <a:cs typeface="Times New Roman" pitchFamily="18"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r>
              <a:tr h="1739455">
                <a:tc rowSpan="3">
                  <a:txBody>
                    <a:bodyPr/>
                    <a:lstStyle/>
                    <a:p>
                      <a:pPr algn="ctr"/>
                      <a:r>
                        <a:rPr lang="en-US" sz="2400" b="1" dirty="0" smtClean="0">
                          <a:latin typeface="Times New Roman" pitchFamily="18" charset="0"/>
                          <a:cs typeface="Times New Roman" pitchFamily="18" charset="0"/>
                        </a:rPr>
                        <a:t>Goal-</a:t>
                      </a:r>
                      <a:r>
                        <a:rPr lang="en-US" sz="2400" b="1" baseline="0" dirty="0" smtClean="0">
                          <a:latin typeface="Times New Roman" pitchFamily="18" charset="0"/>
                          <a:cs typeface="Times New Roman" pitchFamily="18" charset="0"/>
                        </a:rPr>
                        <a:t> 1 : </a:t>
                      </a:r>
                    </a:p>
                    <a:p>
                      <a:pPr algn="ctr"/>
                      <a:r>
                        <a:rPr lang="en-US" sz="2400" b="1" baseline="0" dirty="0" smtClean="0">
                          <a:latin typeface="Times New Roman" pitchFamily="18" charset="0"/>
                          <a:cs typeface="Times New Roman" pitchFamily="18" charset="0"/>
                        </a:rPr>
                        <a:t>No Poverty</a:t>
                      </a:r>
                    </a:p>
                    <a:p>
                      <a:pPr algn="ctr"/>
                      <a:r>
                        <a:rPr lang="en-US" sz="2400" b="1" baseline="0" dirty="0" smtClean="0">
                          <a:latin typeface="Times New Roman" pitchFamily="18" charset="0"/>
                          <a:cs typeface="Times New Roman" pitchFamily="18" charset="0"/>
                        </a:rPr>
                        <a:t> (End poverty in all its forms every where)</a:t>
                      </a:r>
                      <a:endParaRPr lang="en-US" sz="2400" b="1" dirty="0">
                        <a:latin typeface="Times New Roman" pitchFamily="18" charset="0"/>
                        <a:cs typeface="Times New Roman" pitchFamily="18" charset="0"/>
                      </a:endParaRPr>
                    </a:p>
                  </a:txBody>
                  <a:tcPr anchor="ctr"/>
                </a:tc>
                <a:tc>
                  <a:txBody>
                    <a:bodyPr/>
                    <a:lstStyle/>
                    <a:p>
                      <a:pPr algn="just"/>
                      <a:r>
                        <a:rPr lang="en-US" dirty="0" smtClean="0">
                          <a:latin typeface="Times New Roman" pitchFamily="18" charset="0"/>
                          <a:cs typeface="Times New Roman" pitchFamily="18" charset="0"/>
                        </a:rPr>
                        <a:t>Target 1.1:  By 2030, eradicate extreme poverty for all people everywhere,</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currently measured as people living on less than $1.25 a day </a:t>
                      </a:r>
                      <a:endParaRPr lang="en-US" dirty="0">
                        <a:latin typeface="Times New Roman" pitchFamily="18" charset="0"/>
                        <a:cs typeface="Times New Roman" pitchFamily="18" charset="0"/>
                      </a:endParaRPr>
                    </a:p>
                  </a:txBody>
                  <a:tcPr anchor="ctr">
                    <a:lnR w="12700" cmpd="sng">
                      <a:noFill/>
                    </a:lnR>
                  </a:tcPr>
                </a:tc>
                <a:tc>
                  <a:txBody>
                    <a:bodyPr/>
                    <a:lstStyle/>
                    <a:p>
                      <a:r>
                        <a:rPr lang="en-US" dirty="0" smtClean="0">
                          <a:latin typeface="Times New Roman" pitchFamily="18" charset="0"/>
                          <a:cs typeface="Times New Roman" pitchFamily="18" charset="0"/>
                        </a:rPr>
                        <a:t>1.1.1  Proportion of population living below the national poverty line (%)</a:t>
                      </a:r>
                      <a:endParaRPr lang="en-US" dirty="0">
                        <a:latin typeface="Times New Roman" pitchFamily="18" charset="0"/>
                        <a:cs typeface="Times New Roman" pitchFamily="18"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1436914">
                <a:tc vMerge="1">
                  <a:txBody>
                    <a:bodyPr/>
                    <a:lstStyle/>
                    <a:p>
                      <a:endParaRPr lang="en-US" dirty="0"/>
                    </a:p>
                  </a:txBody>
                  <a:tcPr/>
                </a:tc>
                <a:tc rowSpan="2">
                  <a:txBody>
                    <a:bodyPr/>
                    <a:lstStyle/>
                    <a:p>
                      <a:pPr algn="just"/>
                      <a:r>
                        <a:rPr lang="en-US" dirty="0" smtClean="0">
                          <a:latin typeface="Times New Roman" pitchFamily="18" charset="0"/>
                          <a:cs typeface="Times New Roman" pitchFamily="18" charset="0"/>
                        </a:rPr>
                        <a:t>Target 1.3:   Implement nationally appropriate social protection systems and measures for all, including floors, and by 2030 achieve substantial coverage of the poor and the vulnerable </a:t>
                      </a:r>
                      <a:endParaRPr lang="en-US" dirty="0">
                        <a:latin typeface="Times New Roman" pitchFamily="18" charset="0"/>
                        <a:cs typeface="Times New Roman" pitchFamily="18" charset="0"/>
                      </a:endParaRPr>
                    </a:p>
                  </a:txBody>
                  <a:tcPr anchor="ctr">
                    <a:lnR w="12700" cmpd="sng">
                      <a:noFill/>
                    </a:lnR>
                  </a:tcPr>
                </a:tc>
                <a:tc>
                  <a:txBody>
                    <a:bodyPr/>
                    <a:lstStyle/>
                    <a:p>
                      <a:r>
                        <a:rPr lang="en-US" dirty="0" smtClean="0">
                          <a:latin typeface="Times New Roman" pitchFamily="18" charset="0"/>
                          <a:cs typeface="Times New Roman" pitchFamily="18" charset="0"/>
                        </a:rPr>
                        <a:t>1.3.1  Percentage of households with any usual member covered by a health scheme or health insurance </a:t>
                      </a:r>
                      <a:endParaRPr lang="en-US"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579789">
                <a:tc vMerge="1">
                  <a:txBody>
                    <a:bodyPr/>
                    <a:lstStyle/>
                    <a:p>
                      <a:endParaRPr lang="en-US" dirty="0"/>
                    </a:p>
                  </a:txBody>
                  <a:tcPr/>
                </a:tc>
                <a:tc vMerge="1">
                  <a:txBody>
                    <a:bodyPr/>
                    <a:lstStyle/>
                    <a:p>
                      <a:endParaRPr lang="en-US" dirty="0"/>
                    </a:p>
                  </a:txBody>
                  <a:tcPr/>
                </a:tc>
                <a:tc>
                  <a:txBody>
                    <a:bodyPr/>
                    <a:lstStyle/>
                    <a:p>
                      <a:r>
                        <a:rPr lang="en-US" dirty="0" smtClean="0">
                          <a:latin typeface="Times New Roman" pitchFamily="18" charset="0"/>
                          <a:cs typeface="Times New Roman" pitchFamily="18" charset="0"/>
                        </a:rPr>
                        <a:t>1.3.2   Number of Beneficiaries under Integrated Child Development Scheme (ICDS) in Nos. </a:t>
                      </a:r>
                      <a:endParaRPr lang="en-US" dirty="0">
                        <a:latin typeface="Times New Roman" pitchFamily="18" charset="0"/>
                        <a:cs typeface="Times New Roman"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solidFill>
              <a:srgbClr val="7030A0"/>
            </a:solidFill>
          </a:ln>
        </p:spPr>
        <p:txBody>
          <a:bodyPr/>
          <a:lstStyle/>
          <a:p>
            <a:pPr algn="l"/>
            <a:r>
              <a:rPr lang="en-US" b="1" dirty="0" smtClean="0">
                <a:solidFill>
                  <a:schemeClr val="tx2">
                    <a:lumMod val="60000"/>
                    <a:lumOff val="40000"/>
                  </a:schemeClr>
                </a:solidFill>
                <a:latin typeface="Arial Narrow" pitchFamily="34" charset="0"/>
              </a:rPr>
              <a:t>Implementation Framework of SDG</a:t>
            </a:r>
            <a:endParaRPr lang="en-US" b="1" dirty="0">
              <a:solidFill>
                <a:schemeClr val="tx2">
                  <a:lumMod val="60000"/>
                  <a:lumOff val="40000"/>
                </a:schemeClr>
              </a:solidFill>
              <a:latin typeface="Arial Narrow" pitchFamily="34" charset="0"/>
            </a:endParaRPr>
          </a:p>
        </p:txBody>
      </p:sp>
      <p:sp>
        <p:nvSpPr>
          <p:cNvPr id="3" name="Content Placeholder 2"/>
          <p:cNvSpPr>
            <a:spLocks noGrp="1"/>
          </p:cNvSpPr>
          <p:nvPr>
            <p:ph idx="1"/>
          </p:nvPr>
        </p:nvSpPr>
        <p:spPr>
          <a:xfrm>
            <a:off x="457200" y="1295400"/>
            <a:ext cx="8229600" cy="5181600"/>
          </a:xfrm>
        </p:spPr>
        <p:txBody>
          <a:bodyPr>
            <a:normAutofit lnSpcReduction="10000"/>
          </a:bodyPr>
          <a:lstStyle/>
          <a:p>
            <a:pPr algn="just"/>
            <a:r>
              <a:rPr lang="en-US" dirty="0" smtClean="0">
                <a:solidFill>
                  <a:srgbClr val="00B050"/>
                </a:solidFill>
                <a:latin typeface="Times New Roman" pitchFamily="18" charset="0"/>
                <a:cs typeface="Times New Roman" pitchFamily="18" charset="0"/>
              </a:rPr>
              <a:t>NITI </a:t>
            </a:r>
            <a:r>
              <a:rPr lang="en-US" dirty="0" err="1" smtClean="0">
                <a:solidFill>
                  <a:srgbClr val="00B050"/>
                </a:solidFill>
                <a:latin typeface="Times New Roman" pitchFamily="18" charset="0"/>
                <a:cs typeface="Times New Roman" pitchFamily="18" charset="0"/>
              </a:rPr>
              <a:t>Aayog</a:t>
            </a:r>
            <a:r>
              <a:rPr lang="en-US" dirty="0" smtClean="0">
                <a:solidFill>
                  <a:srgbClr val="00B050"/>
                </a:solidFill>
                <a:latin typeface="Times New Roman" pitchFamily="18" charset="0"/>
                <a:cs typeface="Times New Roman" pitchFamily="18" charset="0"/>
              </a:rPr>
              <a:t> is the Nodal Agency in India which is responsible for the task of coordinating work on SDGs by adopting a synergistic approach.</a:t>
            </a:r>
          </a:p>
          <a:p>
            <a:pPr algn="just"/>
            <a:r>
              <a:rPr lang="en-US" dirty="0" err="1" smtClean="0">
                <a:solidFill>
                  <a:srgbClr val="0070C0"/>
                </a:solidFill>
                <a:latin typeface="Times New Roman" pitchFamily="18" charset="0"/>
                <a:cs typeface="Times New Roman" pitchFamily="18" charset="0"/>
              </a:rPr>
              <a:t>MoSPI</a:t>
            </a:r>
            <a:r>
              <a:rPr lang="en-US" dirty="0" smtClean="0">
                <a:solidFill>
                  <a:srgbClr val="0070C0"/>
                </a:solidFill>
                <a:latin typeface="Times New Roman" pitchFamily="18" charset="0"/>
                <a:cs typeface="Times New Roman" pitchFamily="18" charset="0"/>
              </a:rPr>
              <a:t> is responsible for indicator framework and has developed National Indicator Framework in consultation with Ministries, States/UTs.</a:t>
            </a:r>
          </a:p>
          <a:p>
            <a:pPr algn="just"/>
            <a:r>
              <a:rPr lang="en-US" dirty="0" smtClean="0">
                <a:solidFill>
                  <a:schemeClr val="accent2">
                    <a:lumMod val="75000"/>
                  </a:schemeClr>
                </a:solidFill>
                <a:latin typeface="Times New Roman" pitchFamily="18" charset="0"/>
                <a:cs typeface="Times New Roman" pitchFamily="18" charset="0"/>
              </a:rPr>
              <a:t>At the State level, Planning Departments are the Nodal Department for implementation of SDGs in each State.</a:t>
            </a:r>
            <a:endParaRPr lang="en-US" dirty="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a:solidFill>
            <a:schemeClr val="accent5">
              <a:lumMod val="60000"/>
              <a:lumOff val="40000"/>
            </a:schemeClr>
          </a:solidFill>
          <a:ln>
            <a:solidFill>
              <a:srgbClr val="FF0000"/>
            </a:solidFill>
          </a:ln>
        </p:spPr>
        <p:txBody>
          <a:bodyPr>
            <a:normAutofit fontScale="90000"/>
          </a:bodyPr>
          <a:lstStyle/>
          <a:p>
            <a:r>
              <a:rPr lang="en-US" b="1" dirty="0" err="1" smtClean="0">
                <a:solidFill>
                  <a:srgbClr val="002060"/>
                </a:solidFill>
                <a:latin typeface="Times New Roman" pitchFamily="18" charset="0"/>
                <a:cs typeface="Times New Roman" pitchFamily="18" charset="0"/>
              </a:rPr>
              <a:t>Organisational</a:t>
            </a:r>
            <a:r>
              <a:rPr lang="en-US" b="1" dirty="0" smtClean="0">
                <a:solidFill>
                  <a:srgbClr val="002060"/>
                </a:solidFill>
                <a:latin typeface="Times New Roman" pitchFamily="18" charset="0"/>
                <a:cs typeface="Times New Roman" pitchFamily="18" charset="0"/>
              </a:rPr>
              <a:t> set up for implementation of SDG in Mizoram</a:t>
            </a:r>
            <a:endParaRPr lang="en-US" b="1" dirty="0">
              <a:solidFill>
                <a:srgbClr val="002060"/>
              </a:solidFill>
              <a:latin typeface="Times New Roman" pitchFamily="18" charset="0"/>
              <a:cs typeface="Times New Roman" pitchFamily="18" charset="0"/>
            </a:endParaRPr>
          </a:p>
        </p:txBody>
      </p:sp>
      <p:graphicFrame>
        <p:nvGraphicFramePr>
          <p:cNvPr id="8" name="Content Placeholder 7"/>
          <p:cNvGraphicFramePr>
            <a:graphicFrameLocks noGrp="1"/>
          </p:cNvGraphicFramePr>
          <p:nvPr>
            <p:ph idx="1"/>
          </p:nvPr>
        </p:nvGraphicFramePr>
        <p:xfrm>
          <a:off x="457200" y="1600199"/>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1905000" y="1752600"/>
            <a:ext cx="1524000" cy="1600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High Level Monitoring Committee</a:t>
            </a:r>
            <a:endParaRPr lang="en-US" dirty="0">
              <a:latin typeface="Times New Roman" pitchFamily="18" charset="0"/>
              <a:cs typeface="Times New Roman" pitchFamily="18" charset="0"/>
            </a:endParaRPr>
          </a:p>
        </p:txBody>
      </p:sp>
      <p:sp>
        <p:nvSpPr>
          <p:cNvPr id="10" name="Rounded Rectangle 9"/>
          <p:cNvSpPr/>
          <p:nvPr/>
        </p:nvSpPr>
        <p:spPr>
          <a:xfrm>
            <a:off x="1905000" y="3429000"/>
            <a:ext cx="1524000" cy="12192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itchFamily="18" charset="0"/>
                <a:cs typeface="Times New Roman" pitchFamily="18" charset="0"/>
              </a:rPr>
              <a:t>Technical Committee on SDGs</a:t>
            </a:r>
            <a:endParaRPr lang="en-US" b="1" dirty="0">
              <a:latin typeface="Times New Roman" pitchFamily="18" charset="0"/>
              <a:cs typeface="Times New Roman" pitchFamily="18" charset="0"/>
            </a:endParaRPr>
          </a:p>
        </p:txBody>
      </p:sp>
      <p:sp>
        <p:nvSpPr>
          <p:cNvPr id="11" name="Rounded Rectangle 10"/>
          <p:cNvSpPr/>
          <p:nvPr/>
        </p:nvSpPr>
        <p:spPr>
          <a:xfrm>
            <a:off x="1905000" y="4724400"/>
            <a:ext cx="1524000" cy="1219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SDG Cell</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33400"/>
          </a:xfrm>
          <a:solidFill>
            <a:schemeClr val="accent5">
              <a:lumMod val="40000"/>
              <a:lumOff val="60000"/>
            </a:schemeClr>
          </a:solidFill>
          <a:ln>
            <a:solidFill>
              <a:schemeClr val="accent6">
                <a:lumMod val="75000"/>
              </a:schemeClr>
            </a:solidFill>
          </a:ln>
        </p:spPr>
        <p:txBody>
          <a:bodyPr>
            <a:noAutofit/>
          </a:bodyPr>
          <a:lstStyle/>
          <a:p>
            <a:r>
              <a:rPr lang="en-US" sz="3600" b="1" dirty="0" smtClean="0">
                <a:latin typeface="Times New Roman" pitchFamily="18" charset="0"/>
                <a:cs typeface="Times New Roman" pitchFamily="18" charset="0"/>
              </a:rPr>
              <a:t>How to Achieve SDGs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686800" cy="5562600"/>
          </a:xfrm>
        </p:spPr>
        <p:txBody>
          <a:bodyPr>
            <a:normAutofit/>
          </a:bodyPr>
          <a:lstStyle/>
          <a:p>
            <a:pPr lvl="0" algn="just"/>
            <a:r>
              <a:rPr lang="en-US" sz="2200" dirty="0" smtClean="0">
                <a:latin typeface="Times New Roman" pitchFamily="18" charset="0"/>
                <a:cs typeface="Times New Roman" pitchFamily="18" charset="0"/>
              </a:rPr>
              <a:t>Since, the context and issues in SDGs are summative in nature; localization becomes an important element for achieving the SDGs. Realization of Goals &amp; Targets mostly happen at the local level. It is the local actors that make all the differences. Thus, building up Local SDG Agenda is considered to be the most effective way of achieving SDGs. </a:t>
            </a:r>
          </a:p>
          <a:p>
            <a:pPr lvl="0" algn="just">
              <a:buNone/>
            </a:pP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Creating an environment where multi-stakeholders among civil society, private sector organizations, professional associations and other agencies could take initiatives to implement SDGs.</a:t>
            </a:r>
          </a:p>
          <a:p>
            <a:pPr algn="just">
              <a:buNone/>
            </a:pPr>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Situation Assessment for finding development gaps and needs, making priorities at the level of local governments and districts and formulating SDG-wise planning at levels of local government  or aligning existing budgets/schemes/programmes  with relevant SDG targets will help in achieving SDGs in our State. </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752</Words>
  <Application>Microsoft Office PowerPoint</Application>
  <PresentationFormat>On-screen Show (4:3)</PresentationFormat>
  <Paragraphs>65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OVERVIEW OF </vt:lpstr>
      <vt:lpstr>Slide 3</vt:lpstr>
      <vt:lpstr>17 GOALS OF SDG</vt:lpstr>
      <vt:lpstr>Structure of Goals, Targets and Indicators</vt:lpstr>
      <vt:lpstr>Slide 6</vt:lpstr>
      <vt:lpstr>Implementation Framework of SDG</vt:lpstr>
      <vt:lpstr>Organisational set up for implementation of SDG in Mizoram</vt:lpstr>
      <vt:lpstr>How to Achieve SDGs</vt:lpstr>
      <vt:lpstr>Using SDG for outcome budget</vt:lpstr>
      <vt:lpstr>ACTIONS TAKEN</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cent</dc:creator>
  <cp:lastModifiedBy>cent</cp:lastModifiedBy>
  <cp:revision>146</cp:revision>
  <dcterms:created xsi:type="dcterms:W3CDTF">2006-08-16T00:00:00Z</dcterms:created>
  <dcterms:modified xsi:type="dcterms:W3CDTF">2020-08-24T17:25:37Z</dcterms:modified>
</cp:coreProperties>
</file>